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81"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BD5"/>
    <a:srgbClr val="D09F1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snapToObjects="1">
      <p:cViewPr varScale="1">
        <p:scale>
          <a:sx n="121" d="100"/>
          <a:sy n="121" d="100"/>
        </p:scale>
        <p:origin x="74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1/30/19</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1/30/19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1/30/19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1/30/19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1/30/19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1/30/19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1/30/19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1/30/19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1/30/19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1/30/19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1/30/19</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1/30/19</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1324" y="3657600"/>
            <a:ext cx="10181968" cy="1094799"/>
          </a:xfrm>
        </p:spPr>
        <p:txBody>
          <a:bodyPr>
            <a:normAutofit fontScale="90000"/>
          </a:bodyPr>
          <a:lstStyle/>
          <a:p>
            <a:pPr algn="ctr"/>
            <a:r>
              <a:rPr lang="en-US" sz="6700" dirty="0">
                <a:solidFill>
                  <a:srgbClr val="5B9BD5"/>
                </a:solidFill>
                <a:latin typeface="Palatino nova Pro Titling" charset="0"/>
                <a:ea typeface="Palatino nova Pro Titling" charset="0"/>
                <a:cs typeface="Palatino nova Pro Titling" charset="0"/>
              </a:rPr>
              <a:t>COSO / FDICIA / SOX    </a:t>
            </a:r>
            <a:r>
              <a:rPr lang="en-US" sz="6700" dirty="0">
                <a:solidFill>
                  <a:srgbClr val="D09F12"/>
                </a:solidFill>
                <a:latin typeface="Palatino nova Pro Titling" charset="0"/>
                <a:ea typeface="Palatino nova Pro Titling" charset="0"/>
                <a:cs typeface="Palatino nova Pro Titling" charset="0"/>
              </a:rPr>
              <a:t>101</a:t>
            </a:r>
            <a:br>
              <a:rPr lang="en-US" dirty="0">
                <a:solidFill>
                  <a:srgbClr val="D09F12"/>
                </a:solidFill>
                <a:latin typeface="Palatino nova Pro Titling" charset="0"/>
                <a:ea typeface="Palatino nova Pro Titling" charset="0"/>
                <a:cs typeface="Palatino nova Pro Titling" charset="0"/>
              </a:rPr>
            </a:br>
            <a:r>
              <a:rPr lang="en-US" sz="2700" dirty="0">
                <a:solidFill>
                  <a:srgbClr val="D09F12"/>
                </a:solidFill>
                <a:latin typeface="Palatino nova Pro Titling" charset="0"/>
                <a:ea typeface="Palatino nova Pro Titling" charset="0"/>
                <a:cs typeface="Palatino nova Pro Titling" charset="0"/>
              </a:rPr>
              <a:t> </a:t>
            </a:r>
            <a:br>
              <a:rPr lang="en-US" dirty="0">
                <a:solidFill>
                  <a:srgbClr val="D09F12"/>
                </a:solidFill>
                <a:latin typeface="Palatino nova Pro Titling" charset="0"/>
                <a:ea typeface="Palatino nova Pro Titling" charset="0"/>
                <a:cs typeface="Palatino nova Pro Titling" charset="0"/>
              </a:rPr>
            </a:br>
            <a:r>
              <a:rPr lang="en-US" sz="2400" b="1" dirty="0">
                <a:solidFill>
                  <a:srgbClr val="D09F12"/>
                </a:solidFill>
                <a:latin typeface="Palatino nova Pro Titling" charset="0"/>
                <a:ea typeface="Palatino nova Pro Titling" charset="0"/>
                <a:cs typeface="Palatino nova Pro Titling" charset="0"/>
              </a:rPr>
              <a:t>For Boards, audit committees, management teams</a:t>
            </a:r>
            <a:br>
              <a:rPr lang="en-US" sz="2400" b="1" dirty="0">
                <a:solidFill>
                  <a:srgbClr val="D09F12"/>
                </a:solidFill>
                <a:latin typeface="Palatino nova Pro Titling" charset="0"/>
                <a:ea typeface="Palatino nova Pro Titling" charset="0"/>
                <a:cs typeface="Palatino nova Pro Titling" charset="0"/>
              </a:rPr>
            </a:br>
            <a:br>
              <a:rPr lang="en-US" sz="2400" b="1" dirty="0">
                <a:solidFill>
                  <a:srgbClr val="D09F12"/>
                </a:solidFill>
                <a:latin typeface="Palatino nova Pro Titling" charset="0"/>
                <a:ea typeface="Palatino nova Pro Titling" charset="0"/>
                <a:cs typeface="Palatino nova Pro Titling" charset="0"/>
              </a:rPr>
            </a:br>
            <a:br>
              <a:rPr lang="en-US" sz="2400" b="1" dirty="0">
                <a:solidFill>
                  <a:srgbClr val="D09F12"/>
                </a:solidFill>
                <a:latin typeface="Palatino nova Pro Titling" charset="0"/>
                <a:ea typeface="Palatino nova Pro Titling" charset="0"/>
                <a:cs typeface="Palatino nova Pro Titling" charset="0"/>
              </a:rPr>
            </a:br>
            <a:br>
              <a:rPr lang="en-US" sz="2400" b="1" dirty="0">
                <a:solidFill>
                  <a:srgbClr val="D09F12"/>
                </a:solidFill>
                <a:latin typeface="Palatino nova Pro Titling" charset="0"/>
                <a:ea typeface="Palatino nova Pro Titling" charset="0"/>
                <a:cs typeface="Palatino nova Pro Titling" charset="0"/>
              </a:rPr>
            </a:br>
            <a:br>
              <a:rPr lang="en-US" sz="2400" b="1" dirty="0">
                <a:solidFill>
                  <a:srgbClr val="D09F12"/>
                </a:solidFill>
                <a:latin typeface="Palatino nova Pro Titling" charset="0"/>
                <a:ea typeface="Palatino nova Pro Titling" charset="0"/>
                <a:cs typeface="Palatino nova Pro Titling" charset="0"/>
              </a:rPr>
            </a:br>
            <a:br>
              <a:rPr lang="en-US" sz="2400" b="1" dirty="0">
                <a:solidFill>
                  <a:srgbClr val="D09F12"/>
                </a:solidFill>
                <a:latin typeface="Palatino nova Pro Titling" charset="0"/>
                <a:ea typeface="Palatino nova Pro Titling" charset="0"/>
                <a:cs typeface="Palatino nova Pro Titling" charset="0"/>
              </a:rPr>
            </a:br>
            <a:r>
              <a:rPr lang="en-US" sz="2400" b="1" dirty="0">
                <a:solidFill>
                  <a:srgbClr val="5B9BD5"/>
                </a:solidFill>
                <a:latin typeface="Palatino nova Pro Titling" charset="0"/>
                <a:ea typeface="Palatino nova Pro Titling" charset="0"/>
                <a:cs typeface="Palatino nova Pro Titling" charset="0"/>
              </a:rPr>
              <a:t>David B. Sidon, CPA  -  Kevin W. Nunes</a:t>
            </a:r>
            <a:br>
              <a:rPr lang="en-US" sz="2400" b="1" dirty="0">
                <a:solidFill>
                  <a:srgbClr val="5B9BD5"/>
                </a:solidFill>
                <a:latin typeface="Palatino nova Pro Titling" charset="0"/>
                <a:ea typeface="Palatino nova Pro Titling" charset="0"/>
                <a:cs typeface="Palatino nova Pro Titling" charset="0"/>
              </a:rPr>
            </a:br>
            <a:r>
              <a:rPr lang="en-US" sz="2400" b="1" dirty="0">
                <a:solidFill>
                  <a:srgbClr val="D09F12"/>
                </a:solidFill>
                <a:latin typeface="Palatino nova Pro Titling" charset="0"/>
                <a:ea typeface="Palatino nova Pro Titling" charset="0"/>
                <a:cs typeface="Palatino nova Pro Titling" charset="0"/>
              </a:rPr>
              <a:t>Navis Partners LLC, d/b/a The Navis Group</a:t>
            </a:r>
            <a:endParaRPr lang="en-US" b="1" dirty="0">
              <a:solidFill>
                <a:srgbClr val="D09F12"/>
              </a:solidFill>
              <a:latin typeface="Palatino nova Pro Titling" charset="0"/>
              <a:ea typeface="Palatino nova Pro Titling" charset="0"/>
              <a:cs typeface="Palatino nova Pro Titling" charset="0"/>
            </a:endParaRPr>
          </a:p>
        </p:txBody>
      </p:sp>
      <p:sp>
        <p:nvSpPr>
          <p:cNvPr id="5" name="Rectangle 4"/>
          <p:cNvSpPr/>
          <p:nvPr/>
        </p:nvSpPr>
        <p:spPr>
          <a:xfrm>
            <a:off x="0" y="6042454"/>
            <a:ext cx="12192000" cy="815546"/>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0" y="0"/>
            <a:ext cx="852616" cy="6042454"/>
          </a:xfrm>
          <a:prstGeom prst="rect">
            <a:avLst/>
          </a:prstGeom>
          <a:solidFill>
            <a:srgbClr val="D09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99255" y="6119833"/>
            <a:ext cx="2606246" cy="673136"/>
          </a:xfrm>
          <a:prstGeom prst="rect">
            <a:avLst/>
          </a:prstGeom>
        </p:spPr>
      </p:pic>
      <p:pic>
        <p:nvPicPr>
          <p:cNvPr id="8" name="Picture 7">
            <a:extLst>
              <a:ext uri="{FF2B5EF4-FFF2-40B4-BE49-F238E27FC236}">
                <a16:creationId xmlns:a16="http://schemas.microsoft.com/office/drawing/2014/main" id="{5FA9AAC4-1C14-F046-B00E-BCAF7A9142F8}"/>
              </a:ext>
            </a:extLst>
          </p:cNvPr>
          <p:cNvPicPr/>
          <p:nvPr/>
        </p:nvPicPr>
        <p:blipFill>
          <a:blip r:embed="rId3">
            <a:extLst>
              <a:ext uri="{28A0092B-C50C-407E-A947-70E740481C1C}">
                <a14:useLocalDpi xmlns:a14="http://schemas.microsoft.com/office/drawing/2010/main" val="0"/>
              </a:ext>
            </a:extLst>
          </a:blip>
          <a:stretch>
            <a:fillRect/>
          </a:stretch>
        </p:blipFill>
        <p:spPr>
          <a:xfrm rot="5400000">
            <a:off x="903416" y="6095897"/>
            <a:ext cx="708660" cy="708660"/>
          </a:xfrm>
          <a:prstGeom prst="rect">
            <a:avLst/>
          </a:prstGeom>
        </p:spPr>
      </p:pic>
      <p:pic>
        <p:nvPicPr>
          <p:cNvPr id="9" name="Picture 8" descr="A person looking at the camera&#10;&#10;Description generated with very high confidence">
            <a:extLst>
              <a:ext uri="{FF2B5EF4-FFF2-40B4-BE49-F238E27FC236}">
                <a16:creationId xmlns:a16="http://schemas.microsoft.com/office/drawing/2014/main" id="{F46EBB15-D096-E24C-A7FA-51F896830646}"/>
              </a:ext>
            </a:extLst>
          </p:cNvPr>
          <p:cNvPicPr/>
          <p:nvPr/>
        </p:nvPicPr>
        <p:blipFill>
          <a:blip r:embed="rId4">
            <a:extLst>
              <a:ext uri="{28A0092B-C50C-407E-A947-70E740481C1C}">
                <a14:useLocalDpi xmlns:a14="http://schemas.microsoft.com/office/drawing/2010/main" val="0"/>
              </a:ext>
            </a:extLst>
          </a:blip>
          <a:stretch>
            <a:fillRect/>
          </a:stretch>
        </p:blipFill>
        <p:spPr>
          <a:xfrm>
            <a:off x="1700787" y="6092087"/>
            <a:ext cx="713105" cy="702310"/>
          </a:xfrm>
          <a:prstGeom prst="rect">
            <a:avLst/>
          </a:prstGeom>
        </p:spPr>
      </p:pic>
    </p:spTree>
    <p:extLst>
      <p:ext uri="{BB962C8B-B14F-4D97-AF65-F5344CB8AC3E}">
        <p14:creationId xmlns:p14="http://schemas.microsoft.com/office/powerpoint/2010/main" val="17194433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0" y="6042454"/>
            <a:ext cx="12192000" cy="815546"/>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852616" cy="6042454"/>
          </a:xfrm>
          <a:prstGeom prst="rect">
            <a:avLst/>
          </a:prstGeom>
          <a:solidFill>
            <a:srgbClr val="D09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99255" y="6119833"/>
            <a:ext cx="2606246" cy="673136"/>
          </a:xfrm>
          <a:prstGeom prst="rect">
            <a:avLst/>
          </a:prstGeom>
        </p:spPr>
      </p:pic>
      <p:sp>
        <p:nvSpPr>
          <p:cNvPr id="4" name="TextBox 3"/>
          <p:cNvSpPr txBox="1"/>
          <p:nvPr/>
        </p:nvSpPr>
        <p:spPr>
          <a:xfrm>
            <a:off x="1433383" y="197712"/>
            <a:ext cx="10279156" cy="646331"/>
          </a:xfrm>
          <a:prstGeom prst="rect">
            <a:avLst/>
          </a:prstGeom>
          <a:noFill/>
        </p:spPr>
        <p:txBody>
          <a:bodyPr wrap="square" rtlCol="0">
            <a:spAutoFit/>
          </a:bodyPr>
          <a:lstStyle/>
          <a:p>
            <a:r>
              <a:rPr lang="en-US" sz="3600" dirty="0">
                <a:solidFill>
                  <a:srgbClr val="5B9BD5"/>
                </a:solidFill>
                <a:latin typeface="Palatino nova Pro Titling" charset="0"/>
                <a:ea typeface="Palatino nova Pro Titling" charset="0"/>
                <a:cs typeface="Palatino nova Pro Titling" charset="0"/>
              </a:rPr>
              <a:t>COSO’s 5 Categories </a:t>
            </a:r>
            <a:r>
              <a:rPr lang="mr-IN" sz="3600" dirty="0">
                <a:solidFill>
                  <a:srgbClr val="5B9BD5"/>
                </a:solidFill>
                <a:latin typeface="Palatino nova Pro Titling" charset="0"/>
                <a:ea typeface="Palatino nova Pro Titling" charset="0"/>
                <a:cs typeface="Palatino nova Pro Titling" charset="0"/>
              </a:rPr>
              <a:t>–</a:t>
            </a:r>
            <a:r>
              <a:rPr lang="en-US" sz="3600" dirty="0">
                <a:solidFill>
                  <a:srgbClr val="5B9BD5"/>
                </a:solidFill>
                <a:latin typeface="Palatino nova Pro Titling" charset="0"/>
                <a:ea typeface="Palatino nova Pro Titling" charset="0"/>
                <a:cs typeface="Palatino nova Pro Titling" charset="0"/>
              </a:rPr>
              <a:t> 17 Principles</a:t>
            </a:r>
            <a:endParaRPr lang="en-US" sz="2800" dirty="0">
              <a:solidFill>
                <a:srgbClr val="D09F12"/>
              </a:solidFill>
              <a:latin typeface="Palatino nova Pro Titling" charset="0"/>
              <a:ea typeface="Palatino nova Pro Titling" charset="0"/>
              <a:cs typeface="Palatino nova Pro Titling" charset="0"/>
            </a:endParaRPr>
          </a:p>
        </p:txBody>
      </p:sp>
      <p:sp>
        <p:nvSpPr>
          <p:cNvPr id="8" name="TextBox 7"/>
          <p:cNvSpPr txBox="1"/>
          <p:nvPr/>
        </p:nvSpPr>
        <p:spPr>
          <a:xfrm>
            <a:off x="1444813" y="1003464"/>
            <a:ext cx="10132541" cy="4193777"/>
          </a:xfrm>
          <a:prstGeom prst="rect">
            <a:avLst/>
          </a:prstGeom>
          <a:noFill/>
        </p:spPr>
        <p:txBody>
          <a:bodyPr wrap="square" rtlCol="0">
            <a:spAutoFit/>
          </a:bodyPr>
          <a:lstStyle/>
          <a:p>
            <a:r>
              <a:rPr lang="en-US" sz="2400" u="sng" dirty="0">
                <a:solidFill>
                  <a:srgbClr val="D09F12"/>
                </a:solidFill>
                <a:latin typeface="Calibri" charset="0"/>
                <a:ea typeface="Calibri" charset="0"/>
                <a:cs typeface="Calibri" charset="0"/>
              </a:rPr>
              <a:t>Category 3 - Control Activities</a:t>
            </a:r>
            <a:r>
              <a:rPr lang="en-US" sz="2400" dirty="0"/>
              <a:t> </a:t>
            </a:r>
          </a:p>
          <a:p>
            <a:endParaRPr lang="en-US" sz="2400" dirty="0"/>
          </a:p>
          <a:p>
            <a:pPr indent="-342900"/>
            <a:r>
              <a:rPr lang="en-US" dirty="0">
                <a:latin typeface="Calibri" charset="0"/>
                <a:ea typeface="Calibri" charset="0"/>
                <a:cs typeface="Calibri" charset="0"/>
              </a:rPr>
              <a:t>10. The organization selects and develops control activities that contribute to the mitigation of risks to the achievement of objectives to acceptable levels.</a:t>
            </a:r>
          </a:p>
          <a:p>
            <a:pPr indent="-342900"/>
            <a:endParaRPr lang="en-US" dirty="0">
              <a:latin typeface="Calibri" charset="0"/>
              <a:ea typeface="Calibri" charset="0"/>
              <a:cs typeface="Calibri" charset="0"/>
            </a:endParaRPr>
          </a:p>
          <a:p>
            <a:pPr indent="-342900"/>
            <a:r>
              <a:rPr lang="en-US" dirty="0">
                <a:latin typeface="Calibri" charset="0"/>
                <a:ea typeface="Calibri" charset="0"/>
                <a:cs typeface="Calibri" charset="0"/>
              </a:rPr>
              <a:t>11. The organization selects and develops general control activities over technology to support the achievement of objectives.</a:t>
            </a:r>
          </a:p>
          <a:p>
            <a:pPr indent="-342900"/>
            <a:endParaRPr lang="en-US" dirty="0">
              <a:latin typeface="Calibri" charset="0"/>
              <a:ea typeface="Calibri" charset="0"/>
              <a:cs typeface="Calibri" charset="0"/>
            </a:endParaRPr>
          </a:p>
          <a:p>
            <a:pPr indent="-342900"/>
            <a:r>
              <a:rPr lang="en-US" dirty="0">
                <a:latin typeface="Calibri" charset="0"/>
                <a:ea typeface="Calibri" charset="0"/>
                <a:cs typeface="Calibri" charset="0"/>
              </a:rPr>
              <a:t>12. The organization deploys control activities through policies that establish what is expected and in procedures that put policies into action.</a:t>
            </a:r>
          </a:p>
          <a:p>
            <a:pPr indent="-342900"/>
            <a:endParaRPr lang="en-US" dirty="0">
              <a:latin typeface="Calibri" charset="0"/>
              <a:ea typeface="Calibri" charset="0"/>
              <a:cs typeface="Calibri" charset="0"/>
            </a:endParaRPr>
          </a:p>
          <a:p>
            <a:pPr indent="-342900"/>
            <a:endParaRPr lang="en-US" dirty="0">
              <a:latin typeface="Calibri" charset="0"/>
              <a:ea typeface="Calibri" charset="0"/>
              <a:cs typeface="Calibri" charset="0"/>
            </a:endParaRPr>
          </a:p>
          <a:p>
            <a:pPr indent="-342900"/>
            <a:r>
              <a:rPr lang="en-US" b="1" dirty="0">
                <a:solidFill>
                  <a:srgbClr val="D09F12"/>
                </a:solidFill>
                <a:latin typeface="Calibri" charset="0"/>
                <a:ea typeface="Calibri" charset="0"/>
                <a:cs typeface="Calibri" charset="0"/>
              </a:rPr>
              <a:t>Operational / Transactional Integrity “lives” in these 3 principles </a:t>
            </a:r>
            <a:r>
              <a:rPr lang="mr-IN" b="1" dirty="0">
                <a:solidFill>
                  <a:srgbClr val="D09F12"/>
                </a:solidFill>
                <a:latin typeface="Calibri" charset="0"/>
                <a:ea typeface="Calibri" charset="0"/>
                <a:cs typeface="Calibri" charset="0"/>
              </a:rPr>
              <a:t>–</a:t>
            </a:r>
            <a:r>
              <a:rPr lang="en-US" b="1" dirty="0">
                <a:solidFill>
                  <a:srgbClr val="D09F12"/>
                </a:solidFill>
                <a:latin typeface="Calibri" charset="0"/>
                <a:ea typeface="Calibri" charset="0"/>
                <a:cs typeface="Calibri" charset="0"/>
              </a:rPr>
              <a:t> </a:t>
            </a:r>
            <a:r>
              <a:rPr lang="en-US" b="1" dirty="0">
                <a:solidFill>
                  <a:srgbClr val="5B9BD5"/>
                </a:solidFill>
                <a:latin typeface="Calibri" charset="0"/>
                <a:ea typeface="Calibri" charset="0"/>
                <a:cs typeface="Calibri" charset="0"/>
              </a:rPr>
              <a:t>OPERATIONS </a:t>
            </a:r>
            <a:r>
              <a:rPr lang="mr-IN" b="1" dirty="0">
                <a:solidFill>
                  <a:srgbClr val="5B9BD5"/>
                </a:solidFill>
                <a:latin typeface="Calibri" charset="0"/>
                <a:ea typeface="Calibri" charset="0"/>
                <a:cs typeface="Calibri" charset="0"/>
              </a:rPr>
              <a:t>–</a:t>
            </a:r>
            <a:r>
              <a:rPr lang="en-US" b="1" dirty="0">
                <a:solidFill>
                  <a:srgbClr val="5B9BD5"/>
                </a:solidFill>
                <a:latin typeface="Calibri" charset="0"/>
                <a:ea typeface="Calibri" charset="0"/>
                <a:cs typeface="Calibri" charset="0"/>
              </a:rPr>
              <a:t> TECH - POLICIES</a:t>
            </a:r>
          </a:p>
          <a:p>
            <a:pPr>
              <a:lnSpc>
                <a:spcPct val="114000"/>
              </a:lnSpc>
            </a:pPr>
            <a:endParaRPr lang="en-US" dirty="0">
              <a:latin typeface="Calibri" charset="0"/>
              <a:ea typeface="Calibri" charset="0"/>
              <a:cs typeface="Calibri" charset="0"/>
            </a:endParaRPr>
          </a:p>
        </p:txBody>
      </p:sp>
    </p:spTree>
    <p:extLst>
      <p:ext uri="{BB962C8B-B14F-4D97-AF65-F5344CB8AC3E}">
        <p14:creationId xmlns:p14="http://schemas.microsoft.com/office/powerpoint/2010/main" val="21223223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0" y="6042454"/>
            <a:ext cx="12192000" cy="815546"/>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852616" cy="6042454"/>
          </a:xfrm>
          <a:prstGeom prst="rect">
            <a:avLst/>
          </a:prstGeom>
          <a:solidFill>
            <a:srgbClr val="D09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99255" y="6119833"/>
            <a:ext cx="2606246" cy="673136"/>
          </a:xfrm>
          <a:prstGeom prst="rect">
            <a:avLst/>
          </a:prstGeom>
        </p:spPr>
      </p:pic>
      <p:sp>
        <p:nvSpPr>
          <p:cNvPr id="4" name="TextBox 3"/>
          <p:cNvSpPr txBox="1"/>
          <p:nvPr/>
        </p:nvSpPr>
        <p:spPr>
          <a:xfrm>
            <a:off x="1433383" y="197712"/>
            <a:ext cx="10279156" cy="646331"/>
          </a:xfrm>
          <a:prstGeom prst="rect">
            <a:avLst/>
          </a:prstGeom>
          <a:noFill/>
        </p:spPr>
        <p:txBody>
          <a:bodyPr wrap="square" rtlCol="0">
            <a:spAutoFit/>
          </a:bodyPr>
          <a:lstStyle/>
          <a:p>
            <a:r>
              <a:rPr lang="en-US" sz="3600" dirty="0">
                <a:solidFill>
                  <a:srgbClr val="5B9BD5"/>
                </a:solidFill>
                <a:latin typeface="Palatino nova Pro Titling" charset="0"/>
                <a:ea typeface="Palatino nova Pro Titling" charset="0"/>
                <a:cs typeface="Palatino nova Pro Titling" charset="0"/>
              </a:rPr>
              <a:t>COSO’s 5 Categories </a:t>
            </a:r>
            <a:r>
              <a:rPr lang="mr-IN" sz="3600" dirty="0">
                <a:solidFill>
                  <a:srgbClr val="5B9BD5"/>
                </a:solidFill>
                <a:latin typeface="Palatino nova Pro Titling" charset="0"/>
                <a:ea typeface="Palatino nova Pro Titling" charset="0"/>
                <a:cs typeface="Palatino nova Pro Titling" charset="0"/>
              </a:rPr>
              <a:t>–</a:t>
            </a:r>
            <a:r>
              <a:rPr lang="en-US" sz="3600" dirty="0">
                <a:solidFill>
                  <a:srgbClr val="5B9BD5"/>
                </a:solidFill>
                <a:latin typeface="Palatino nova Pro Titling" charset="0"/>
                <a:ea typeface="Palatino nova Pro Titling" charset="0"/>
                <a:cs typeface="Palatino nova Pro Titling" charset="0"/>
              </a:rPr>
              <a:t> 17 Principles</a:t>
            </a:r>
            <a:endParaRPr lang="en-US" sz="2800" dirty="0">
              <a:solidFill>
                <a:srgbClr val="D09F12"/>
              </a:solidFill>
              <a:latin typeface="Palatino nova Pro Titling" charset="0"/>
              <a:ea typeface="Palatino nova Pro Titling" charset="0"/>
              <a:cs typeface="Palatino nova Pro Titling" charset="0"/>
            </a:endParaRPr>
          </a:p>
        </p:txBody>
      </p:sp>
      <p:sp>
        <p:nvSpPr>
          <p:cNvPr id="8" name="TextBox 7"/>
          <p:cNvSpPr txBox="1"/>
          <p:nvPr/>
        </p:nvSpPr>
        <p:spPr>
          <a:xfrm>
            <a:off x="1456037" y="980604"/>
            <a:ext cx="10132541" cy="3362780"/>
          </a:xfrm>
          <a:prstGeom prst="rect">
            <a:avLst/>
          </a:prstGeom>
          <a:noFill/>
        </p:spPr>
        <p:txBody>
          <a:bodyPr wrap="square" rtlCol="0">
            <a:spAutoFit/>
          </a:bodyPr>
          <a:lstStyle/>
          <a:p>
            <a:r>
              <a:rPr lang="en-US" sz="2400" u="sng" dirty="0">
                <a:solidFill>
                  <a:srgbClr val="D09F12"/>
                </a:solidFill>
                <a:latin typeface="Calibri" charset="0"/>
                <a:ea typeface="Calibri" charset="0"/>
                <a:cs typeface="Calibri" charset="0"/>
              </a:rPr>
              <a:t>Category 4 - Information and Communication</a:t>
            </a:r>
          </a:p>
          <a:p>
            <a:endParaRPr lang="en-US" sz="2400" u="sng" dirty="0">
              <a:solidFill>
                <a:srgbClr val="D09F12"/>
              </a:solidFill>
              <a:latin typeface="Calibri" charset="0"/>
              <a:ea typeface="Calibri" charset="0"/>
              <a:cs typeface="Calibri" charset="0"/>
            </a:endParaRPr>
          </a:p>
          <a:p>
            <a:pPr indent="-342900"/>
            <a:r>
              <a:rPr lang="en-US" dirty="0">
                <a:latin typeface="Calibri" charset="0"/>
                <a:ea typeface="Calibri" charset="0"/>
                <a:cs typeface="Calibri" charset="0"/>
              </a:rPr>
              <a:t>13. The organization obtains or generates and uses relevant, quality information to support the functioning of other components of internal  control.</a:t>
            </a:r>
          </a:p>
          <a:p>
            <a:pPr indent="-342900"/>
            <a:endParaRPr lang="en-US" dirty="0">
              <a:latin typeface="Calibri" charset="0"/>
              <a:ea typeface="Calibri" charset="0"/>
              <a:cs typeface="Calibri" charset="0"/>
            </a:endParaRPr>
          </a:p>
          <a:p>
            <a:pPr indent="-342900"/>
            <a:r>
              <a:rPr lang="en-US" dirty="0">
                <a:latin typeface="Calibri" charset="0"/>
                <a:ea typeface="Calibri" charset="0"/>
                <a:cs typeface="Calibri" charset="0"/>
              </a:rPr>
              <a:t>14. The organization internally communicates information, including 	objectives and responsibilities for internal control, necessary to support the functioning of other components of internal control.</a:t>
            </a:r>
          </a:p>
          <a:p>
            <a:pPr indent="-342900"/>
            <a:endParaRPr lang="en-US" dirty="0">
              <a:latin typeface="Calibri" charset="0"/>
              <a:ea typeface="Calibri" charset="0"/>
              <a:cs typeface="Calibri" charset="0"/>
            </a:endParaRPr>
          </a:p>
          <a:p>
            <a:pPr indent="-342900"/>
            <a:r>
              <a:rPr lang="en-US" dirty="0">
                <a:latin typeface="Calibri" charset="0"/>
                <a:ea typeface="Calibri" charset="0"/>
                <a:cs typeface="Calibri" charset="0"/>
              </a:rPr>
              <a:t>15. The organization communicates with external parties regarding matters affecting the functioning of other components of internal control.</a:t>
            </a:r>
          </a:p>
          <a:p>
            <a:pPr>
              <a:lnSpc>
                <a:spcPct val="114000"/>
              </a:lnSpc>
            </a:pPr>
            <a:endParaRPr lang="en-US" dirty="0">
              <a:latin typeface="Calibri" charset="0"/>
              <a:ea typeface="Calibri" charset="0"/>
              <a:cs typeface="Calibri" charset="0"/>
            </a:endParaRPr>
          </a:p>
        </p:txBody>
      </p:sp>
    </p:spTree>
    <p:extLst>
      <p:ext uri="{BB962C8B-B14F-4D97-AF65-F5344CB8AC3E}">
        <p14:creationId xmlns:p14="http://schemas.microsoft.com/office/powerpoint/2010/main" val="15985062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0" y="6042454"/>
            <a:ext cx="12192000" cy="815546"/>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852616" cy="6042454"/>
          </a:xfrm>
          <a:prstGeom prst="rect">
            <a:avLst/>
          </a:prstGeom>
          <a:solidFill>
            <a:srgbClr val="D09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99255" y="6119833"/>
            <a:ext cx="2606246" cy="673136"/>
          </a:xfrm>
          <a:prstGeom prst="rect">
            <a:avLst/>
          </a:prstGeom>
        </p:spPr>
      </p:pic>
      <p:sp>
        <p:nvSpPr>
          <p:cNvPr id="4" name="TextBox 3"/>
          <p:cNvSpPr txBox="1"/>
          <p:nvPr/>
        </p:nvSpPr>
        <p:spPr>
          <a:xfrm>
            <a:off x="1433383" y="197712"/>
            <a:ext cx="10279156" cy="646331"/>
          </a:xfrm>
          <a:prstGeom prst="rect">
            <a:avLst/>
          </a:prstGeom>
          <a:noFill/>
        </p:spPr>
        <p:txBody>
          <a:bodyPr wrap="square" rtlCol="0">
            <a:spAutoFit/>
          </a:bodyPr>
          <a:lstStyle/>
          <a:p>
            <a:r>
              <a:rPr lang="en-US" sz="3600" dirty="0">
                <a:solidFill>
                  <a:srgbClr val="5B9BD5"/>
                </a:solidFill>
                <a:latin typeface="Palatino nova Pro Titling" charset="0"/>
                <a:ea typeface="Palatino nova Pro Titling" charset="0"/>
                <a:cs typeface="Palatino nova Pro Titling" charset="0"/>
              </a:rPr>
              <a:t>COSO’s 5 Categories </a:t>
            </a:r>
            <a:r>
              <a:rPr lang="mr-IN" sz="3600" dirty="0">
                <a:solidFill>
                  <a:srgbClr val="5B9BD5"/>
                </a:solidFill>
                <a:latin typeface="Palatino nova Pro Titling" charset="0"/>
                <a:ea typeface="Palatino nova Pro Titling" charset="0"/>
                <a:cs typeface="Palatino nova Pro Titling" charset="0"/>
              </a:rPr>
              <a:t>–</a:t>
            </a:r>
            <a:r>
              <a:rPr lang="en-US" sz="3600" dirty="0">
                <a:solidFill>
                  <a:srgbClr val="5B9BD5"/>
                </a:solidFill>
                <a:latin typeface="Palatino nova Pro Titling" charset="0"/>
                <a:ea typeface="Palatino nova Pro Titling" charset="0"/>
                <a:cs typeface="Palatino nova Pro Titling" charset="0"/>
              </a:rPr>
              <a:t> 17 Principles</a:t>
            </a:r>
            <a:endParaRPr lang="en-US" sz="2800" dirty="0">
              <a:solidFill>
                <a:srgbClr val="D09F12"/>
              </a:solidFill>
              <a:latin typeface="Palatino nova Pro Titling" charset="0"/>
              <a:ea typeface="Palatino nova Pro Titling" charset="0"/>
              <a:cs typeface="Palatino nova Pro Titling" charset="0"/>
            </a:endParaRPr>
          </a:p>
        </p:txBody>
      </p:sp>
      <p:sp>
        <p:nvSpPr>
          <p:cNvPr id="8" name="TextBox 7"/>
          <p:cNvSpPr txBox="1"/>
          <p:nvPr/>
        </p:nvSpPr>
        <p:spPr>
          <a:xfrm>
            <a:off x="1456037" y="980604"/>
            <a:ext cx="10132541" cy="2808782"/>
          </a:xfrm>
          <a:prstGeom prst="rect">
            <a:avLst/>
          </a:prstGeom>
          <a:noFill/>
        </p:spPr>
        <p:txBody>
          <a:bodyPr wrap="square" rtlCol="0">
            <a:spAutoFit/>
          </a:bodyPr>
          <a:lstStyle/>
          <a:p>
            <a:r>
              <a:rPr lang="en-US" sz="2400" u="sng" dirty="0">
                <a:solidFill>
                  <a:srgbClr val="D09F12"/>
                </a:solidFill>
                <a:latin typeface="Calibri" charset="0"/>
                <a:ea typeface="Calibri" charset="0"/>
                <a:cs typeface="Calibri" charset="0"/>
              </a:rPr>
              <a:t>Category 5 - Monitoring Activities</a:t>
            </a:r>
            <a:r>
              <a:rPr lang="en-US" sz="2400" dirty="0"/>
              <a:t> </a:t>
            </a:r>
          </a:p>
          <a:p>
            <a:endParaRPr lang="en-US" sz="2400" dirty="0"/>
          </a:p>
          <a:p>
            <a:pPr indent="-342900"/>
            <a:r>
              <a:rPr lang="en-US" dirty="0">
                <a:latin typeface="Calibri" charset="0"/>
                <a:ea typeface="Calibri" charset="0"/>
                <a:cs typeface="Calibri" charset="0"/>
              </a:rPr>
              <a:t>16. The organization selects, develops, and performs ongoing and/or separate evaluations to ascertain whether the components of internal control are present and functioning.</a:t>
            </a:r>
          </a:p>
          <a:p>
            <a:pPr indent="-342900"/>
            <a:endParaRPr lang="en-US" dirty="0">
              <a:latin typeface="Calibri" charset="0"/>
              <a:ea typeface="Calibri" charset="0"/>
              <a:cs typeface="Calibri" charset="0"/>
            </a:endParaRPr>
          </a:p>
          <a:p>
            <a:pPr indent="-342900"/>
            <a:r>
              <a:rPr lang="en-US" dirty="0">
                <a:latin typeface="Calibri" charset="0"/>
                <a:ea typeface="Calibri" charset="0"/>
                <a:cs typeface="Calibri" charset="0"/>
              </a:rPr>
              <a:t>17. The organization evaluates and communicates internal control deficiencies in a timely manner to those parties responsible for taking corrective action, including senior management and the board of directors, as appropriate.</a:t>
            </a:r>
          </a:p>
          <a:p>
            <a:pPr>
              <a:lnSpc>
                <a:spcPct val="114000"/>
              </a:lnSpc>
            </a:pPr>
            <a:endParaRPr lang="en-US" dirty="0">
              <a:latin typeface="Calibri" charset="0"/>
              <a:ea typeface="Calibri" charset="0"/>
              <a:cs typeface="Calibri" charset="0"/>
            </a:endParaRPr>
          </a:p>
        </p:txBody>
      </p:sp>
    </p:spTree>
    <p:extLst>
      <p:ext uri="{BB962C8B-B14F-4D97-AF65-F5344CB8AC3E}">
        <p14:creationId xmlns:p14="http://schemas.microsoft.com/office/powerpoint/2010/main" val="11878486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0" y="6042454"/>
            <a:ext cx="12192000" cy="815546"/>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852616" cy="6042454"/>
          </a:xfrm>
          <a:prstGeom prst="rect">
            <a:avLst/>
          </a:prstGeom>
          <a:solidFill>
            <a:srgbClr val="D09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99255" y="6119833"/>
            <a:ext cx="2606246" cy="673136"/>
          </a:xfrm>
          <a:prstGeom prst="rect">
            <a:avLst/>
          </a:prstGeom>
        </p:spPr>
      </p:pic>
      <p:sp>
        <p:nvSpPr>
          <p:cNvPr id="4" name="TextBox 3"/>
          <p:cNvSpPr txBox="1"/>
          <p:nvPr/>
        </p:nvSpPr>
        <p:spPr>
          <a:xfrm>
            <a:off x="1131570" y="197712"/>
            <a:ext cx="10916781" cy="1015663"/>
          </a:xfrm>
          <a:prstGeom prst="rect">
            <a:avLst/>
          </a:prstGeom>
          <a:noFill/>
        </p:spPr>
        <p:txBody>
          <a:bodyPr wrap="square" rtlCol="0">
            <a:spAutoFit/>
          </a:bodyPr>
          <a:lstStyle/>
          <a:p>
            <a:r>
              <a:rPr lang="en-US" sz="3600" dirty="0">
                <a:solidFill>
                  <a:srgbClr val="5B9BD5"/>
                </a:solidFill>
                <a:latin typeface="Palatino nova Pro Titling" charset="0"/>
                <a:ea typeface="Palatino nova Pro Titling" charset="0"/>
                <a:cs typeface="Palatino nova Pro Titling" charset="0"/>
              </a:rPr>
              <a:t>The Navis Group Control Objectives Hierarchy</a:t>
            </a:r>
          </a:p>
          <a:p>
            <a:pPr algn="ctr"/>
            <a:r>
              <a:rPr lang="en-US" sz="2400" dirty="0">
                <a:solidFill>
                  <a:srgbClr val="D09F12"/>
                </a:solidFill>
                <a:latin typeface="Palatino nova Pro Titling" charset="0"/>
                <a:ea typeface="Palatino nova Pro Titling" charset="0"/>
                <a:cs typeface="Palatino nova Pro Titling" charset="0"/>
              </a:rPr>
              <a:t>Identifying, Articulating and Testing Key Controls </a:t>
            </a:r>
          </a:p>
        </p:txBody>
      </p:sp>
      <p:sp>
        <p:nvSpPr>
          <p:cNvPr id="8" name="TextBox 7"/>
          <p:cNvSpPr txBox="1"/>
          <p:nvPr/>
        </p:nvSpPr>
        <p:spPr>
          <a:xfrm>
            <a:off x="1456037" y="1357794"/>
            <a:ext cx="10132541" cy="3416320"/>
          </a:xfrm>
          <a:prstGeom prst="rect">
            <a:avLst/>
          </a:prstGeom>
          <a:noFill/>
        </p:spPr>
        <p:txBody>
          <a:bodyPr wrap="square" rtlCol="0">
            <a:spAutoFit/>
          </a:bodyPr>
          <a:lstStyle/>
          <a:p>
            <a:endParaRPr lang="en-US" sz="2400" u="sng" dirty="0">
              <a:solidFill>
                <a:srgbClr val="D09F12"/>
              </a:solidFill>
              <a:latin typeface="Calibri" charset="0"/>
              <a:ea typeface="Calibri" charset="0"/>
              <a:cs typeface="Calibri" charset="0"/>
            </a:endParaRPr>
          </a:p>
          <a:p>
            <a:r>
              <a:rPr lang="en-US" sz="2400" u="sng" dirty="0">
                <a:solidFill>
                  <a:srgbClr val="D09F12"/>
                </a:solidFill>
                <a:latin typeface="Calibri" charset="0"/>
                <a:ea typeface="Calibri" charset="0"/>
                <a:cs typeface="Calibri" charset="0"/>
              </a:rPr>
              <a:t>PRINCIPLE 1 </a:t>
            </a:r>
            <a:r>
              <a:rPr lang="mr-IN" sz="2400" u="sng" dirty="0">
                <a:solidFill>
                  <a:srgbClr val="D09F12"/>
                </a:solidFill>
                <a:latin typeface="Calibri" charset="0"/>
                <a:ea typeface="Calibri" charset="0"/>
                <a:cs typeface="Calibri" charset="0"/>
              </a:rPr>
              <a:t>–</a:t>
            </a:r>
            <a:r>
              <a:rPr lang="en-US" sz="2400" u="sng" dirty="0">
                <a:solidFill>
                  <a:srgbClr val="D09F12"/>
                </a:solidFill>
                <a:latin typeface="Calibri" charset="0"/>
                <a:ea typeface="Calibri" charset="0"/>
                <a:cs typeface="Calibri" charset="0"/>
              </a:rPr>
              <a:t> INTEGRITY </a:t>
            </a:r>
          </a:p>
          <a:p>
            <a:endParaRPr lang="en-US" sz="1000" dirty="0">
              <a:solidFill>
                <a:srgbClr val="5B9BD5"/>
              </a:solidFill>
              <a:latin typeface="Calibri" charset="0"/>
              <a:ea typeface="Calibri" charset="0"/>
              <a:cs typeface="Calibri" charset="0"/>
            </a:endParaRPr>
          </a:p>
          <a:p>
            <a:r>
              <a:rPr lang="en-US" sz="2000" dirty="0">
                <a:solidFill>
                  <a:srgbClr val="5B9BD5"/>
                </a:solidFill>
                <a:latin typeface="Calibri" charset="0"/>
                <a:ea typeface="Calibri" charset="0"/>
                <a:cs typeface="Calibri" charset="0"/>
              </a:rPr>
              <a:t>ETHICAL STANDARDS</a:t>
            </a:r>
          </a:p>
          <a:p>
            <a:r>
              <a:rPr lang="en-US" dirty="0">
                <a:latin typeface="Calibri" charset="0"/>
                <a:ea typeface="Calibri" charset="0"/>
                <a:cs typeface="Calibri" charset="0"/>
              </a:rPr>
              <a:t>Ethical conduct expectations extant; performance reviews performed.</a:t>
            </a:r>
          </a:p>
          <a:p>
            <a:r>
              <a:rPr lang="en-US" sz="2400" dirty="0">
                <a:latin typeface="Calibri" charset="0"/>
                <a:ea typeface="Calibri" charset="0"/>
                <a:cs typeface="Calibri" charset="0"/>
              </a:rPr>
              <a:t> </a:t>
            </a:r>
          </a:p>
          <a:p>
            <a:endParaRPr lang="en-US" sz="2400" dirty="0">
              <a:latin typeface="Calibri" charset="0"/>
              <a:ea typeface="Calibri" charset="0"/>
              <a:cs typeface="Calibri" charset="0"/>
            </a:endParaRPr>
          </a:p>
          <a:p>
            <a:r>
              <a:rPr lang="en-US" sz="2400" u="sng" dirty="0">
                <a:solidFill>
                  <a:srgbClr val="D09F12"/>
                </a:solidFill>
                <a:latin typeface="Calibri" charset="0"/>
                <a:ea typeface="Calibri" charset="0"/>
                <a:cs typeface="Calibri" charset="0"/>
              </a:rPr>
              <a:t>PRINCIPLE 5 - ACCOUNTABILITY</a:t>
            </a:r>
          </a:p>
          <a:p>
            <a:endParaRPr lang="en-US" sz="1000" dirty="0">
              <a:latin typeface="Calibri" charset="0"/>
              <a:ea typeface="Calibri" charset="0"/>
              <a:cs typeface="Calibri" charset="0"/>
            </a:endParaRPr>
          </a:p>
          <a:p>
            <a:r>
              <a:rPr lang="en-US" sz="2000" dirty="0">
                <a:solidFill>
                  <a:srgbClr val="5B9BD5"/>
                </a:solidFill>
                <a:latin typeface="Calibri" charset="0"/>
                <a:ea typeface="Calibri" charset="0"/>
                <a:cs typeface="Calibri" charset="0"/>
              </a:rPr>
              <a:t>PERFORMANCE STANDARDS</a:t>
            </a:r>
          </a:p>
          <a:p>
            <a:r>
              <a:rPr lang="en-US" dirty="0">
                <a:latin typeface="Calibri" charset="0"/>
                <a:ea typeface="Calibri" charset="0"/>
                <a:cs typeface="Calibri" charset="0"/>
              </a:rPr>
              <a:t>Ethical conduct expectations extant; performance reviews performed.</a:t>
            </a:r>
          </a:p>
        </p:txBody>
      </p:sp>
    </p:spTree>
    <p:extLst>
      <p:ext uri="{BB962C8B-B14F-4D97-AF65-F5344CB8AC3E}">
        <p14:creationId xmlns:p14="http://schemas.microsoft.com/office/powerpoint/2010/main" val="7286680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0" y="6042454"/>
            <a:ext cx="12192000" cy="815546"/>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852616" cy="6042454"/>
          </a:xfrm>
          <a:prstGeom prst="rect">
            <a:avLst/>
          </a:prstGeom>
          <a:solidFill>
            <a:srgbClr val="D09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99255" y="6119833"/>
            <a:ext cx="2606246" cy="673136"/>
          </a:xfrm>
          <a:prstGeom prst="rect">
            <a:avLst/>
          </a:prstGeom>
        </p:spPr>
      </p:pic>
      <p:sp>
        <p:nvSpPr>
          <p:cNvPr id="4" name="TextBox 3"/>
          <p:cNvSpPr txBox="1"/>
          <p:nvPr/>
        </p:nvSpPr>
        <p:spPr>
          <a:xfrm>
            <a:off x="1131570" y="197712"/>
            <a:ext cx="10916781" cy="1015663"/>
          </a:xfrm>
          <a:prstGeom prst="rect">
            <a:avLst/>
          </a:prstGeom>
          <a:noFill/>
        </p:spPr>
        <p:txBody>
          <a:bodyPr wrap="square" rtlCol="0">
            <a:spAutoFit/>
          </a:bodyPr>
          <a:lstStyle/>
          <a:p>
            <a:r>
              <a:rPr lang="en-US" sz="3600" dirty="0">
                <a:solidFill>
                  <a:srgbClr val="5B9BD5"/>
                </a:solidFill>
                <a:latin typeface="Palatino nova Pro Titling" charset="0"/>
                <a:ea typeface="Palatino nova Pro Titling" charset="0"/>
                <a:cs typeface="Palatino nova Pro Titling" charset="0"/>
              </a:rPr>
              <a:t>The Navis Group Control Objectives Hierarchy</a:t>
            </a:r>
          </a:p>
          <a:p>
            <a:pPr algn="ctr"/>
            <a:r>
              <a:rPr lang="en-US" sz="2400" dirty="0">
                <a:solidFill>
                  <a:srgbClr val="D09F12"/>
                </a:solidFill>
                <a:latin typeface="Palatino nova Pro Titling" charset="0"/>
                <a:ea typeface="Palatino nova Pro Titling" charset="0"/>
                <a:cs typeface="Palatino nova Pro Titling" charset="0"/>
              </a:rPr>
              <a:t>Identifying, Articulating and Testing Key Controls </a:t>
            </a:r>
          </a:p>
        </p:txBody>
      </p:sp>
      <p:sp>
        <p:nvSpPr>
          <p:cNvPr id="8" name="TextBox 7"/>
          <p:cNvSpPr txBox="1"/>
          <p:nvPr/>
        </p:nvSpPr>
        <p:spPr>
          <a:xfrm>
            <a:off x="1456037" y="1357794"/>
            <a:ext cx="10132541" cy="3816429"/>
          </a:xfrm>
          <a:prstGeom prst="rect">
            <a:avLst/>
          </a:prstGeom>
          <a:noFill/>
        </p:spPr>
        <p:txBody>
          <a:bodyPr wrap="square" rtlCol="0">
            <a:spAutoFit/>
          </a:bodyPr>
          <a:lstStyle/>
          <a:p>
            <a:r>
              <a:rPr lang="en-US" sz="2400" u="sng" dirty="0">
                <a:solidFill>
                  <a:srgbClr val="D09F12"/>
                </a:solidFill>
                <a:latin typeface="Calibri" charset="0"/>
                <a:ea typeface="Calibri" charset="0"/>
                <a:cs typeface="Calibri" charset="0"/>
              </a:rPr>
              <a:t>PRINCIPLE 10 - CONTROL ACTIVITIES</a:t>
            </a:r>
          </a:p>
          <a:p>
            <a:endParaRPr lang="en-US" sz="1000" dirty="0">
              <a:latin typeface="Calibri" charset="0"/>
              <a:ea typeface="Calibri" charset="0"/>
              <a:cs typeface="Calibri" charset="0"/>
            </a:endParaRPr>
          </a:p>
          <a:p>
            <a:r>
              <a:rPr lang="en-US" sz="2000" dirty="0">
                <a:solidFill>
                  <a:srgbClr val="5B9BD5"/>
                </a:solidFill>
                <a:latin typeface="Calibri" charset="0"/>
                <a:ea typeface="Calibri" charset="0"/>
                <a:cs typeface="Calibri" charset="0"/>
              </a:rPr>
              <a:t>GENERAL LEDGER</a:t>
            </a:r>
            <a:endParaRPr lang="en-US" sz="2400" dirty="0">
              <a:latin typeface="Calibri" charset="0"/>
              <a:ea typeface="Calibri" charset="0"/>
              <a:cs typeface="Calibri" charset="0"/>
            </a:endParaRPr>
          </a:p>
          <a:p>
            <a:pPr marL="285750" indent="-285750">
              <a:buFont typeface="Wingdings" charset="2"/>
              <a:buChar char="ü"/>
            </a:pPr>
            <a:r>
              <a:rPr lang="en-US" dirty="0">
                <a:latin typeface="Calibri" charset="0"/>
                <a:ea typeface="Calibri" charset="0"/>
                <a:cs typeface="Calibri" charset="0"/>
              </a:rPr>
              <a:t>Access to Financial Accounting and Chart of Accounts Maintenance is properly authorized, documented and performed with appropriate segregation of duties.</a:t>
            </a:r>
          </a:p>
          <a:p>
            <a:pPr marL="285750" indent="-285750">
              <a:buFont typeface="Wingdings" charset="2"/>
              <a:buChar char="ü"/>
            </a:pPr>
            <a:r>
              <a:rPr lang="en-US" dirty="0">
                <a:latin typeface="Calibri" charset="0"/>
                <a:ea typeface="Calibri" charset="0"/>
                <a:cs typeface="Calibri" charset="0"/>
              </a:rPr>
              <a:t>Postings to the General Ledger are complete and accurate as to account amount and period.</a:t>
            </a:r>
          </a:p>
          <a:p>
            <a:r>
              <a:rPr lang="en-US" sz="2400" dirty="0">
                <a:latin typeface="Calibri" charset="0"/>
                <a:ea typeface="Calibri" charset="0"/>
                <a:cs typeface="Calibri" charset="0"/>
              </a:rPr>
              <a:t> </a:t>
            </a:r>
          </a:p>
          <a:p>
            <a:r>
              <a:rPr lang="en-US" sz="2000" dirty="0">
                <a:solidFill>
                  <a:srgbClr val="5B9BD5"/>
                </a:solidFill>
                <a:latin typeface="Calibri" charset="0"/>
                <a:ea typeface="Calibri" charset="0"/>
                <a:cs typeface="Calibri" charset="0"/>
              </a:rPr>
              <a:t>REPORTING</a:t>
            </a:r>
            <a:endParaRPr lang="en-US" sz="2400" dirty="0">
              <a:latin typeface="Calibri" charset="0"/>
              <a:ea typeface="Calibri" charset="0"/>
              <a:cs typeface="Calibri" charset="0"/>
            </a:endParaRPr>
          </a:p>
          <a:p>
            <a:pPr marL="285750" indent="-285750">
              <a:buFont typeface="Wingdings" charset="2"/>
              <a:buChar char="ü"/>
            </a:pPr>
            <a:r>
              <a:rPr lang="en-US" dirty="0">
                <a:latin typeface="Calibri" charset="0"/>
                <a:ea typeface="Calibri" charset="0"/>
                <a:cs typeface="Calibri" charset="0"/>
              </a:rPr>
              <a:t>Monthly financial oversight is performed and documented.</a:t>
            </a:r>
          </a:p>
          <a:p>
            <a:pPr marL="285750" indent="-285750">
              <a:buFont typeface="Wingdings" charset="2"/>
              <a:buChar char="ü"/>
            </a:pPr>
            <a:r>
              <a:rPr lang="en-US" dirty="0">
                <a:latin typeface="Calibri" charset="0"/>
                <a:ea typeface="Calibri" charset="0"/>
                <a:cs typeface="Calibri" charset="0"/>
              </a:rPr>
              <a:t>Call Report is accurate and in conformance with GAAP, RAAP requirements.</a:t>
            </a:r>
          </a:p>
          <a:p>
            <a:pPr marL="285750" indent="-285750">
              <a:buFont typeface="Wingdings" charset="2"/>
              <a:buChar char="ü"/>
            </a:pPr>
            <a:r>
              <a:rPr lang="en-US" dirty="0">
                <a:latin typeface="Calibri" charset="0"/>
                <a:ea typeface="Calibri" charset="0"/>
                <a:cs typeface="Calibri" charset="0"/>
              </a:rPr>
              <a:t>Year-end audited financial statement and associated footnotes are accurate and in conformance with GAAP, RAAP Requirements.</a:t>
            </a:r>
          </a:p>
          <a:p>
            <a:pPr marL="285750" indent="-285750">
              <a:buFont typeface="Wingdings" charset="2"/>
              <a:buChar char="ü"/>
            </a:pPr>
            <a:r>
              <a:rPr lang="en-US" dirty="0">
                <a:latin typeface="Calibri" charset="0"/>
                <a:ea typeface="Calibri" charset="0"/>
                <a:cs typeface="Calibri" charset="0"/>
              </a:rPr>
              <a:t>SEC reporting is accurate, complete and timely.</a:t>
            </a:r>
          </a:p>
        </p:txBody>
      </p:sp>
    </p:spTree>
    <p:extLst>
      <p:ext uri="{BB962C8B-B14F-4D97-AF65-F5344CB8AC3E}">
        <p14:creationId xmlns:p14="http://schemas.microsoft.com/office/powerpoint/2010/main" val="9475912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0" y="6042454"/>
            <a:ext cx="12192000" cy="815546"/>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852616" cy="6042454"/>
          </a:xfrm>
          <a:prstGeom prst="rect">
            <a:avLst/>
          </a:prstGeom>
          <a:solidFill>
            <a:srgbClr val="D09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99255" y="6119833"/>
            <a:ext cx="2606246" cy="673136"/>
          </a:xfrm>
          <a:prstGeom prst="rect">
            <a:avLst/>
          </a:prstGeom>
        </p:spPr>
      </p:pic>
      <p:sp>
        <p:nvSpPr>
          <p:cNvPr id="4" name="TextBox 3"/>
          <p:cNvSpPr txBox="1"/>
          <p:nvPr/>
        </p:nvSpPr>
        <p:spPr>
          <a:xfrm>
            <a:off x="1131570" y="197712"/>
            <a:ext cx="10916781" cy="1015663"/>
          </a:xfrm>
          <a:prstGeom prst="rect">
            <a:avLst/>
          </a:prstGeom>
          <a:noFill/>
        </p:spPr>
        <p:txBody>
          <a:bodyPr wrap="square" rtlCol="0">
            <a:spAutoFit/>
          </a:bodyPr>
          <a:lstStyle/>
          <a:p>
            <a:r>
              <a:rPr lang="en-US" sz="3600" dirty="0">
                <a:solidFill>
                  <a:srgbClr val="5B9BD5"/>
                </a:solidFill>
                <a:latin typeface="Palatino nova Pro Titling" charset="0"/>
                <a:ea typeface="Palatino nova Pro Titling" charset="0"/>
                <a:cs typeface="Palatino nova Pro Titling" charset="0"/>
              </a:rPr>
              <a:t>The Navis Group Control Objectives Hierarchy</a:t>
            </a:r>
          </a:p>
          <a:p>
            <a:pPr algn="ctr"/>
            <a:r>
              <a:rPr lang="en-US" sz="2400" dirty="0">
                <a:solidFill>
                  <a:srgbClr val="D09F12"/>
                </a:solidFill>
                <a:latin typeface="Palatino nova Pro Titling" charset="0"/>
                <a:ea typeface="Palatino nova Pro Titling" charset="0"/>
                <a:cs typeface="Palatino nova Pro Titling" charset="0"/>
              </a:rPr>
              <a:t>Identifying, Articulating and Testing Key Controls </a:t>
            </a:r>
          </a:p>
        </p:txBody>
      </p:sp>
      <p:sp>
        <p:nvSpPr>
          <p:cNvPr id="8" name="TextBox 7"/>
          <p:cNvSpPr txBox="1"/>
          <p:nvPr/>
        </p:nvSpPr>
        <p:spPr>
          <a:xfrm>
            <a:off x="1456037" y="1357794"/>
            <a:ext cx="10132541" cy="3539430"/>
          </a:xfrm>
          <a:prstGeom prst="rect">
            <a:avLst/>
          </a:prstGeom>
          <a:noFill/>
        </p:spPr>
        <p:txBody>
          <a:bodyPr wrap="square" rtlCol="0">
            <a:spAutoFit/>
          </a:bodyPr>
          <a:lstStyle/>
          <a:p>
            <a:endParaRPr lang="en-US" sz="1000" dirty="0">
              <a:latin typeface="Calibri" charset="0"/>
              <a:ea typeface="Calibri" charset="0"/>
              <a:cs typeface="Calibri" charset="0"/>
            </a:endParaRPr>
          </a:p>
          <a:p>
            <a:endParaRPr lang="en-US" sz="1000" dirty="0">
              <a:latin typeface="Calibri" charset="0"/>
              <a:ea typeface="Calibri" charset="0"/>
              <a:cs typeface="Calibri" charset="0"/>
            </a:endParaRPr>
          </a:p>
          <a:p>
            <a:r>
              <a:rPr lang="en-US" sz="2000" dirty="0">
                <a:solidFill>
                  <a:srgbClr val="5B9BD5"/>
                </a:solidFill>
                <a:latin typeface="Calibri" charset="0"/>
                <a:ea typeface="Calibri" charset="0"/>
                <a:cs typeface="Calibri" charset="0"/>
              </a:rPr>
              <a:t>CASH AND CASH EQUIVALENTS</a:t>
            </a:r>
            <a:endParaRPr lang="en-US" sz="1000" dirty="0">
              <a:latin typeface="Calibri" charset="0"/>
              <a:ea typeface="Calibri" charset="0"/>
              <a:cs typeface="Calibri" charset="0"/>
            </a:endParaRPr>
          </a:p>
          <a:p>
            <a:pPr marL="285750" indent="-285750">
              <a:buFont typeface="Wingdings" charset="2"/>
              <a:buChar char="ü"/>
            </a:pPr>
            <a:r>
              <a:rPr lang="en-US" dirty="0">
                <a:latin typeface="Calibri" charset="0"/>
                <a:ea typeface="Calibri" charset="0"/>
                <a:cs typeface="Calibri" charset="0"/>
              </a:rPr>
              <a:t>Access to cash and related files and records is allowed only as authorized by management.</a:t>
            </a:r>
          </a:p>
          <a:p>
            <a:pPr marL="285750" indent="-285750">
              <a:buFont typeface="Wingdings" charset="2"/>
              <a:buChar char="ü"/>
            </a:pPr>
            <a:r>
              <a:rPr lang="en-US" dirty="0">
                <a:latin typeface="Calibri" charset="0"/>
                <a:ea typeface="Calibri" charset="0"/>
                <a:cs typeface="Calibri" charset="0"/>
              </a:rPr>
              <a:t>Cash Transactions/Transfers/Borrowings are accurately analyzed/calculated/executed - recorded timely and accurately.</a:t>
            </a:r>
          </a:p>
          <a:p>
            <a:r>
              <a:rPr lang="en-US" sz="2000" dirty="0">
                <a:latin typeface="Calibri" charset="0"/>
                <a:ea typeface="Calibri" charset="0"/>
                <a:cs typeface="Calibri" charset="0"/>
              </a:rPr>
              <a:t> </a:t>
            </a:r>
          </a:p>
          <a:p>
            <a:r>
              <a:rPr lang="en-US" sz="2000" dirty="0">
                <a:solidFill>
                  <a:srgbClr val="5B9BD5"/>
                </a:solidFill>
                <a:latin typeface="Calibri" charset="0"/>
                <a:ea typeface="Calibri" charset="0"/>
                <a:cs typeface="Calibri" charset="0"/>
              </a:rPr>
              <a:t>INVESTMENTS</a:t>
            </a:r>
            <a:endParaRPr lang="en-US" sz="2000" dirty="0">
              <a:latin typeface="Calibri" charset="0"/>
              <a:ea typeface="Calibri" charset="0"/>
              <a:cs typeface="Calibri" charset="0"/>
            </a:endParaRPr>
          </a:p>
          <a:p>
            <a:pPr marL="285750" indent="-285750">
              <a:buFont typeface="Wingdings" charset="2"/>
              <a:buChar char="ü"/>
            </a:pPr>
            <a:r>
              <a:rPr lang="en-US" dirty="0">
                <a:latin typeface="Calibri" charset="0"/>
                <a:ea typeface="Calibri" charset="0"/>
                <a:cs typeface="Calibri" charset="0"/>
              </a:rPr>
              <a:t>All Investment transactions are authorized and properly documented.</a:t>
            </a:r>
          </a:p>
          <a:p>
            <a:pPr marL="285750" indent="-285750">
              <a:buFont typeface="Wingdings" charset="2"/>
              <a:buChar char="ü"/>
            </a:pPr>
            <a:r>
              <a:rPr lang="en-US" dirty="0">
                <a:latin typeface="Calibri" charset="0"/>
                <a:ea typeface="Calibri" charset="0"/>
                <a:cs typeface="Calibri" charset="0"/>
              </a:rPr>
              <a:t>All security and other investment transactions are properly recorded in detail records and properly accumulated, classified and summarized in control accounts.</a:t>
            </a:r>
          </a:p>
          <a:p>
            <a:pPr marL="285750" indent="-285750">
              <a:buFont typeface="Wingdings" charset="2"/>
              <a:buChar char="ü"/>
            </a:pPr>
            <a:r>
              <a:rPr lang="en-US" dirty="0">
                <a:latin typeface="Calibri" charset="0"/>
                <a:ea typeface="Calibri" charset="0"/>
                <a:cs typeface="Calibri" charset="0"/>
              </a:rPr>
              <a:t>Investments are maintained in safekeeping, with regular reconciliation thereof.</a:t>
            </a:r>
          </a:p>
          <a:p>
            <a:pPr marL="285750" indent="-285750">
              <a:buFont typeface="Wingdings" charset="2"/>
              <a:buChar char="ü"/>
            </a:pPr>
            <a:r>
              <a:rPr lang="en-US" dirty="0">
                <a:latin typeface="Calibri" charset="0"/>
                <a:ea typeface="Calibri" charset="0"/>
                <a:cs typeface="Calibri" charset="0"/>
              </a:rPr>
              <a:t>All securities and other investments are properly classified and valued.</a:t>
            </a:r>
          </a:p>
        </p:txBody>
      </p:sp>
    </p:spTree>
    <p:extLst>
      <p:ext uri="{BB962C8B-B14F-4D97-AF65-F5344CB8AC3E}">
        <p14:creationId xmlns:p14="http://schemas.microsoft.com/office/powerpoint/2010/main" val="14538933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0" y="6042454"/>
            <a:ext cx="12192000" cy="815546"/>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852616" cy="6042454"/>
          </a:xfrm>
          <a:prstGeom prst="rect">
            <a:avLst/>
          </a:prstGeom>
          <a:solidFill>
            <a:srgbClr val="D09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99255" y="6119833"/>
            <a:ext cx="2606246" cy="673136"/>
          </a:xfrm>
          <a:prstGeom prst="rect">
            <a:avLst/>
          </a:prstGeom>
        </p:spPr>
      </p:pic>
      <p:sp>
        <p:nvSpPr>
          <p:cNvPr id="4" name="TextBox 3"/>
          <p:cNvSpPr txBox="1"/>
          <p:nvPr/>
        </p:nvSpPr>
        <p:spPr>
          <a:xfrm>
            <a:off x="1131570" y="197712"/>
            <a:ext cx="10916781" cy="1015663"/>
          </a:xfrm>
          <a:prstGeom prst="rect">
            <a:avLst/>
          </a:prstGeom>
          <a:noFill/>
        </p:spPr>
        <p:txBody>
          <a:bodyPr wrap="square" rtlCol="0">
            <a:spAutoFit/>
          </a:bodyPr>
          <a:lstStyle/>
          <a:p>
            <a:r>
              <a:rPr lang="en-US" sz="3600" dirty="0">
                <a:solidFill>
                  <a:srgbClr val="5B9BD5"/>
                </a:solidFill>
                <a:latin typeface="Palatino nova Pro Titling" charset="0"/>
                <a:ea typeface="Palatino nova Pro Titling" charset="0"/>
                <a:cs typeface="Palatino nova Pro Titling" charset="0"/>
              </a:rPr>
              <a:t>The Navis Group Control Objectives Hierarchy</a:t>
            </a:r>
          </a:p>
          <a:p>
            <a:pPr algn="ctr"/>
            <a:r>
              <a:rPr lang="en-US" sz="2400" dirty="0">
                <a:solidFill>
                  <a:srgbClr val="D09F12"/>
                </a:solidFill>
                <a:latin typeface="Palatino nova Pro Titling" charset="0"/>
                <a:ea typeface="Palatino nova Pro Titling" charset="0"/>
                <a:cs typeface="Palatino nova Pro Titling" charset="0"/>
              </a:rPr>
              <a:t>Identifying, Articulating and Testing Key Controls </a:t>
            </a:r>
          </a:p>
        </p:txBody>
      </p:sp>
      <p:sp>
        <p:nvSpPr>
          <p:cNvPr id="8" name="TextBox 7"/>
          <p:cNvSpPr txBox="1"/>
          <p:nvPr/>
        </p:nvSpPr>
        <p:spPr>
          <a:xfrm>
            <a:off x="1456037" y="1357794"/>
            <a:ext cx="10132541" cy="4339650"/>
          </a:xfrm>
          <a:prstGeom prst="rect">
            <a:avLst/>
          </a:prstGeom>
          <a:noFill/>
        </p:spPr>
        <p:txBody>
          <a:bodyPr wrap="square" rtlCol="0">
            <a:spAutoFit/>
          </a:bodyPr>
          <a:lstStyle/>
          <a:p>
            <a:r>
              <a:rPr lang="en-US" sz="2000" dirty="0">
                <a:solidFill>
                  <a:srgbClr val="5B9BD5"/>
                </a:solidFill>
                <a:latin typeface="Calibri" charset="0"/>
                <a:ea typeface="Calibri" charset="0"/>
                <a:cs typeface="Calibri" charset="0"/>
              </a:rPr>
              <a:t>RESIDENTIAL AND CONSUMER LENDING &amp; SERVICING</a:t>
            </a:r>
          </a:p>
          <a:p>
            <a:pPr marL="285750" indent="-285750">
              <a:buFont typeface="Wingdings" charset="2"/>
              <a:buChar char="ü"/>
            </a:pPr>
            <a:r>
              <a:rPr lang="en-US" dirty="0">
                <a:latin typeface="Calibri" charset="0"/>
                <a:ea typeface="Calibri" charset="0"/>
                <a:cs typeface="Calibri" charset="0"/>
              </a:rPr>
              <a:t>All loans are appropriately approved for acceptance of credit risk.</a:t>
            </a:r>
          </a:p>
          <a:p>
            <a:pPr marL="285750" indent="-285750">
              <a:buFont typeface="Wingdings" charset="2"/>
              <a:buChar char="ü"/>
            </a:pPr>
            <a:r>
              <a:rPr lang="en-US" dirty="0">
                <a:latin typeface="Calibri" charset="0"/>
                <a:ea typeface="Calibri" charset="0"/>
                <a:cs typeface="Calibri" charset="0"/>
              </a:rPr>
              <a:t>All loans are closed and set-up in a timely and accurate manner.</a:t>
            </a:r>
          </a:p>
          <a:p>
            <a:pPr marL="285750" indent="-285750">
              <a:buFont typeface="Wingdings" charset="2"/>
              <a:buChar char="ü"/>
            </a:pPr>
            <a:r>
              <a:rPr lang="en-US" dirty="0">
                <a:latin typeface="Calibri" charset="0"/>
                <a:ea typeface="Calibri" charset="0"/>
                <a:cs typeface="Calibri" charset="0"/>
              </a:rPr>
              <a:t>Loan disbursements are recorded timely and accurately as to account, amount and period.</a:t>
            </a:r>
          </a:p>
          <a:p>
            <a:pPr marL="285750" indent="-285750">
              <a:buFont typeface="Wingdings" charset="2"/>
              <a:buChar char="ü"/>
            </a:pPr>
            <a:r>
              <a:rPr lang="en-US" dirty="0">
                <a:latin typeface="Calibri" charset="0"/>
                <a:ea typeface="Calibri" charset="0"/>
                <a:cs typeface="Calibri" charset="0"/>
              </a:rPr>
              <a:t>Loans are maintained properly; review controls effective.</a:t>
            </a:r>
          </a:p>
          <a:p>
            <a:pPr marL="285750" indent="-285750">
              <a:buFont typeface="Wingdings" charset="2"/>
              <a:buChar char="ü"/>
            </a:pPr>
            <a:r>
              <a:rPr lang="en-US" dirty="0">
                <a:latin typeface="Calibri" charset="0"/>
                <a:ea typeface="Calibri" charset="0"/>
                <a:cs typeface="Calibri" charset="0"/>
              </a:rPr>
              <a:t>Loans are reported accurately with respect to FAS requirements such as FAS 91, impairment, TDR rules.</a:t>
            </a:r>
          </a:p>
          <a:p>
            <a:pPr marL="285750" indent="-285750">
              <a:buFont typeface="Wingdings" charset="2"/>
              <a:buChar char="ü"/>
            </a:pPr>
            <a:r>
              <a:rPr lang="en-US" dirty="0">
                <a:latin typeface="Calibri" charset="0"/>
                <a:ea typeface="Calibri" charset="0"/>
                <a:cs typeface="Calibri" charset="0"/>
              </a:rPr>
              <a:t>Loan rate index changes are accurately processed.</a:t>
            </a:r>
          </a:p>
          <a:p>
            <a:r>
              <a:rPr lang="en-US" sz="2000" dirty="0">
                <a:latin typeface="Calibri" charset="0"/>
                <a:ea typeface="Calibri" charset="0"/>
                <a:cs typeface="Calibri" charset="0"/>
              </a:rPr>
              <a:t> </a:t>
            </a:r>
          </a:p>
          <a:p>
            <a:r>
              <a:rPr lang="en-US" sz="2000" dirty="0">
                <a:solidFill>
                  <a:srgbClr val="5B9BD5"/>
                </a:solidFill>
                <a:latin typeface="Calibri" charset="0"/>
                <a:ea typeface="Calibri" charset="0"/>
                <a:cs typeface="Calibri" charset="0"/>
              </a:rPr>
              <a:t>COMMERCIAL LENDING &amp; SERVICING</a:t>
            </a:r>
            <a:endParaRPr lang="en-US" sz="2000" dirty="0">
              <a:latin typeface="Calibri" charset="0"/>
              <a:ea typeface="Calibri" charset="0"/>
              <a:cs typeface="Calibri" charset="0"/>
            </a:endParaRPr>
          </a:p>
          <a:p>
            <a:pPr marL="285750" indent="-285750">
              <a:buFont typeface="Wingdings" charset="2"/>
              <a:buChar char="ü"/>
            </a:pPr>
            <a:r>
              <a:rPr lang="en-US" dirty="0">
                <a:latin typeface="Calibri" charset="0"/>
                <a:ea typeface="Calibri" charset="0"/>
                <a:cs typeface="Calibri" charset="0"/>
              </a:rPr>
              <a:t>All loans are appropriately approved for acceptance of credit risk.</a:t>
            </a:r>
          </a:p>
          <a:p>
            <a:pPr marL="285750" indent="-285750">
              <a:buFont typeface="Wingdings" charset="2"/>
              <a:buChar char="ü"/>
            </a:pPr>
            <a:r>
              <a:rPr lang="en-US" dirty="0">
                <a:latin typeface="Calibri" charset="0"/>
                <a:ea typeface="Calibri" charset="0"/>
                <a:cs typeface="Calibri" charset="0"/>
              </a:rPr>
              <a:t>All loans are closed and set-up in a timely and accurate manner.</a:t>
            </a:r>
          </a:p>
          <a:p>
            <a:pPr marL="285750" indent="-285750">
              <a:buFont typeface="Wingdings" charset="2"/>
              <a:buChar char="ü"/>
            </a:pPr>
            <a:r>
              <a:rPr lang="en-US" dirty="0">
                <a:latin typeface="Calibri" charset="0"/>
                <a:ea typeface="Calibri" charset="0"/>
                <a:cs typeface="Calibri" charset="0"/>
              </a:rPr>
              <a:t>Loan disbursements are recorded timely and accurately as to account, amount and period.</a:t>
            </a:r>
          </a:p>
          <a:p>
            <a:pPr marL="285750" indent="-285750">
              <a:buFont typeface="Wingdings" charset="2"/>
              <a:buChar char="ü"/>
            </a:pPr>
            <a:r>
              <a:rPr lang="en-US" dirty="0">
                <a:latin typeface="Calibri" charset="0"/>
                <a:ea typeface="Calibri" charset="0"/>
                <a:cs typeface="Calibri" charset="0"/>
              </a:rPr>
              <a:t>Loans are maintained properly; review controls effective.</a:t>
            </a:r>
          </a:p>
          <a:p>
            <a:pPr marL="285750" indent="-285750">
              <a:buFont typeface="Wingdings" charset="2"/>
              <a:buChar char="ü"/>
            </a:pPr>
            <a:r>
              <a:rPr lang="en-US" dirty="0">
                <a:latin typeface="Calibri" charset="0"/>
                <a:ea typeface="Calibri" charset="0"/>
                <a:cs typeface="Calibri" charset="0"/>
              </a:rPr>
              <a:t>Loans are reported accurately with respect to FAS requirements such as FAS 91, impairment, TDR rules.</a:t>
            </a:r>
          </a:p>
          <a:p>
            <a:pPr marL="285750" indent="-285750">
              <a:buFont typeface="Wingdings" charset="2"/>
              <a:buChar char="ü"/>
            </a:pPr>
            <a:r>
              <a:rPr lang="en-US" dirty="0">
                <a:latin typeface="Calibri" charset="0"/>
                <a:ea typeface="Calibri" charset="0"/>
                <a:cs typeface="Calibri" charset="0"/>
              </a:rPr>
              <a:t>Loan rate index changes are accurately processed.</a:t>
            </a:r>
          </a:p>
        </p:txBody>
      </p:sp>
    </p:spTree>
    <p:extLst>
      <p:ext uri="{BB962C8B-B14F-4D97-AF65-F5344CB8AC3E}">
        <p14:creationId xmlns:p14="http://schemas.microsoft.com/office/powerpoint/2010/main" val="4923770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0" y="6042454"/>
            <a:ext cx="12192000" cy="815546"/>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852616" cy="6042454"/>
          </a:xfrm>
          <a:prstGeom prst="rect">
            <a:avLst/>
          </a:prstGeom>
          <a:solidFill>
            <a:srgbClr val="D09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99255" y="6119833"/>
            <a:ext cx="2606246" cy="673136"/>
          </a:xfrm>
          <a:prstGeom prst="rect">
            <a:avLst/>
          </a:prstGeom>
        </p:spPr>
      </p:pic>
      <p:sp>
        <p:nvSpPr>
          <p:cNvPr id="4" name="TextBox 3"/>
          <p:cNvSpPr txBox="1"/>
          <p:nvPr/>
        </p:nvSpPr>
        <p:spPr>
          <a:xfrm>
            <a:off x="1131570" y="197712"/>
            <a:ext cx="10916781" cy="1015663"/>
          </a:xfrm>
          <a:prstGeom prst="rect">
            <a:avLst/>
          </a:prstGeom>
          <a:noFill/>
        </p:spPr>
        <p:txBody>
          <a:bodyPr wrap="square" rtlCol="0">
            <a:spAutoFit/>
          </a:bodyPr>
          <a:lstStyle/>
          <a:p>
            <a:r>
              <a:rPr lang="en-US" sz="3600" dirty="0">
                <a:solidFill>
                  <a:srgbClr val="5B9BD5"/>
                </a:solidFill>
                <a:latin typeface="Palatino nova Pro Titling" charset="0"/>
                <a:ea typeface="Palatino nova Pro Titling" charset="0"/>
                <a:cs typeface="Palatino nova Pro Titling" charset="0"/>
              </a:rPr>
              <a:t>The Navis Group Control Objectives Hierarchy</a:t>
            </a:r>
          </a:p>
          <a:p>
            <a:pPr algn="ctr"/>
            <a:r>
              <a:rPr lang="en-US" sz="2400" dirty="0">
                <a:solidFill>
                  <a:srgbClr val="D09F12"/>
                </a:solidFill>
                <a:latin typeface="Palatino nova Pro Titling" charset="0"/>
                <a:ea typeface="Palatino nova Pro Titling" charset="0"/>
                <a:cs typeface="Palatino nova Pro Titling" charset="0"/>
              </a:rPr>
              <a:t>Identifying, Articulating and Testing Key Controls </a:t>
            </a:r>
          </a:p>
        </p:txBody>
      </p:sp>
      <p:sp>
        <p:nvSpPr>
          <p:cNvPr id="8" name="TextBox 7"/>
          <p:cNvSpPr txBox="1"/>
          <p:nvPr/>
        </p:nvSpPr>
        <p:spPr>
          <a:xfrm>
            <a:off x="1456037" y="1357794"/>
            <a:ext cx="10132541" cy="4431983"/>
          </a:xfrm>
          <a:prstGeom prst="rect">
            <a:avLst/>
          </a:prstGeom>
          <a:noFill/>
        </p:spPr>
        <p:txBody>
          <a:bodyPr wrap="square" rtlCol="0">
            <a:spAutoFit/>
          </a:bodyPr>
          <a:lstStyle/>
          <a:p>
            <a:r>
              <a:rPr lang="en-US" sz="2000" dirty="0">
                <a:solidFill>
                  <a:srgbClr val="5B9BD5"/>
                </a:solidFill>
                <a:latin typeface="Calibri" charset="0"/>
                <a:ea typeface="Calibri" charset="0"/>
                <a:cs typeface="Calibri" charset="0"/>
              </a:rPr>
              <a:t>ALLOWANCE FOR LOAN LOSSES (ALLL)</a:t>
            </a:r>
            <a:endParaRPr lang="en-US" sz="2000" dirty="0">
              <a:latin typeface="Calibri" charset="0"/>
              <a:ea typeface="Calibri" charset="0"/>
              <a:cs typeface="Calibri" charset="0"/>
            </a:endParaRPr>
          </a:p>
          <a:p>
            <a:pPr marL="285750" indent="-285750">
              <a:buFont typeface="Wingdings" charset="2"/>
              <a:buChar char="ü"/>
            </a:pPr>
            <a:r>
              <a:rPr lang="en-US" dirty="0">
                <a:latin typeface="Calibri" charset="0"/>
                <a:ea typeface="Calibri" charset="0"/>
                <a:cs typeface="Calibri" charset="0"/>
              </a:rPr>
              <a:t>Additions to ALLL and charge-offs are appropriately approved and timely – Problem or Impaired loans are properly tracked.</a:t>
            </a:r>
          </a:p>
          <a:p>
            <a:r>
              <a:rPr lang="en-US" sz="2000" dirty="0">
                <a:latin typeface="Calibri" charset="0"/>
                <a:ea typeface="Calibri" charset="0"/>
                <a:cs typeface="Calibri" charset="0"/>
              </a:rPr>
              <a:t> </a:t>
            </a:r>
          </a:p>
          <a:p>
            <a:r>
              <a:rPr lang="en-US" sz="2000" dirty="0">
                <a:solidFill>
                  <a:srgbClr val="5B9BD5"/>
                </a:solidFill>
                <a:latin typeface="Calibri" charset="0"/>
                <a:ea typeface="Calibri" charset="0"/>
                <a:cs typeface="Calibri" charset="0"/>
              </a:rPr>
              <a:t>SOLD, PARTICIPATION, OTHER LOANS</a:t>
            </a:r>
            <a:endParaRPr lang="en-US" sz="2000" dirty="0">
              <a:latin typeface="Calibri" charset="0"/>
              <a:ea typeface="Calibri" charset="0"/>
              <a:cs typeface="Calibri" charset="0"/>
            </a:endParaRPr>
          </a:p>
          <a:p>
            <a:pPr marL="285750" indent="-285750">
              <a:buFont typeface="Wingdings" charset="2"/>
              <a:buChar char="ü"/>
            </a:pPr>
            <a:r>
              <a:rPr lang="en-US" dirty="0">
                <a:latin typeface="Calibri" charset="0"/>
                <a:ea typeface="Calibri" charset="0"/>
                <a:cs typeface="Calibri" charset="0"/>
              </a:rPr>
              <a:t>Serviced, Sold and/or Participation Loans are properly reflected - gains and losses are accurately calculated.</a:t>
            </a:r>
          </a:p>
          <a:p>
            <a:pPr marL="285750" indent="-285750">
              <a:buFont typeface="Wingdings" charset="2"/>
              <a:buChar char="ü"/>
            </a:pPr>
            <a:r>
              <a:rPr lang="en-US" dirty="0">
                <a:latin typeface="Calibri" charset="0"/>
                <a:ea typeface="Calibri" charset="0"/>
                <a:cs typeface="Calibri" charset="0"/>
              </a:rPr>
              <a:t>Specific Other Loan activity</a:t>
            </a:r>
          </a:p>
          <a:p>
            <a:r>
              <a:rPr lang="en-US" sz="2000" dirty="0">
                <a:latin typeface="Calibri" charset="0"/>
                <a:ea typeface="Calibri" charset="0"/>
                <a:cs typeface="Calibri" charset="0"/>
              </a:rPr>
              <a:t> </a:t>
            </a:r>
          </a:p>
          <a:p>
            <a:r>
              <a:rPr lang="en-US" sz="2000" dirty="0">
                <a:solidFill>
                  <a:srgbClr val="5B9BD5"/>
                </a:solidFill>
                <a:latin typeface="Calibri" charset="0"/>
                <a:ea typeface="Calibri" charset="0"/>
                <a:cs typeface="Calibri" charset="0"/>
              </a:rPr>
              <a:t>FIXED ASSETS</a:t>
            </a:r>
            <a:endParaRPr lang="en-US" sz="2000" dirty="0">
              <a:latin typeface="Calibri" charset="0"/>
              <a:ea typeface="Calibri" charset="0"/>
              <a:cs typeface="Calibri" charset="0"/>
            </a:endParaRPr>
          </a:p>
          <a:p>
            <a:pPr marL="285750" indent="-285750">
              <a:buFont typeface="Wingdings" charset="2"/>
              <a:buChar char="ü"/>
            </a:pPr>
            <a:r>
              <a:rPr lang="en-US" dirty="0">
                <a:latin typeface="Calibri" charset="0"/>
                <a:ea typeface="Calibri" charset="0"/>
                <a:cs typeface="Calibri" charset="0"/>
              </a:rPr>
              <a:t>Premises and equipment are acquired only with proper authorization.</a:t>
            </a:r>
          </a:p>
          <a:p>
            <a:pPr marL="285750" indent="-285750">
              <a:buFont typeface="Wingdings" charset="2"/>
              <a:buChar char="ü"/>
            </a:pPr>
            <a:r>
              <a:rPr lang="en-US" dirty="0">
                <a:latin typeface="Calibri" charset="0"/>
                <a:ea typeface="Calibri" charset="0"/>
                <a:cs typeface="Calibri" charset="0"/>
              </a:rPr>
              <a:t>Acquisitions of premises and equipment are properly recorded on a timely basis.</a:t>
            </a:r>
          </a:p>
          <a:p>
            <a:pPr marL="285750" indent="-285750">
              <a:buFont typeface="Wingdings" charset="2"/>
              <a:buChar char="ü"/>
            </a:pPr>
            <a:r>
              <a:rPr lang="en-US" dirty="0">
                <a:latin typeface="Calibri" charset="0"/>
                <a:ea typeface="Calibri" charset="0"/>
                <a:cs typeface="Calibri" charset="0"/>
              </a:rPr>
              <a:t>Depreciation is calculated using proper lives and amounts and properly and timely reflected in general ledger.</a:t>
            </a:r>
          </a:p>
          <a:p>
            <a:r>
              <a:rPr lang="en-US" sz="2000" dirty="0">
                <a:latin typeface="Calibri" charset="0"/>
                <a:ea typeface="Calibri" charset="0"/>
                <a:cs typeface="Calibri" charset="0"/>
              </a:rPr>
              <a:t> </a:t>
            </a:r>
          </a:p>
        </p:txBody>
      </p:sp>
    </p:spTree>
    <p:extLst>
      <p:ext uri="{BB962C8B-B14F-4D97-AF65-F5344CB8AC3E}">
        <p14:creationId xmlns:p14="http://schemas.microsoft.com/office/powerpoint/2010/main" val="4580078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0" y="6042454"/>
            <a:ext cx="12192000" cy="815546"/>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852616" cy="6042454"/>
          </a:xfrm>
          <a:prstGeom prst="rect">
            <a:avLst/>
          </a:prstGeom>
          <a:solidFill>
            <a:srgbClr val="D09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99255" y="6119833"/>
            <a:ext cx="2606246" cy="673136"/>
          </a:xfrm>
          <a:prstGeom prst="rect">
            <a:avLst/>
          </a:prstGeom>
        </p:spPr>
      </p:pic>
      <p:sp>
        <p:nvSpPr>
          <p:cNvPr id="4" name="TextBox 3"/>
          <p:cNvSpPr txBox="1"/>
          <p:nvPr/>
        </p:nvSpPr>
        <p:spPr>
          <a:xfrm>
            <a:off x="1131570" y="197712"/>
            <a:ext cx="10916781" cy="1015663"/>
          </a:xfrm>
          <a:prstGeom prst="rect">
            <a:avLst/>
          </a:prstGeom>
          <a:noFill/>
        </p:spPr>
        <p:txBody>
          <a:bodyPr wrap="square" rtlCol="0">
            <a:spAutoFit/>
          </a:bodyPr>
          <a:lstStyle/>
          <a:p>
            <a:r>
              <a:rPr lang="en-US" sz="3600" dirty="0">
                <a:solidFill>
                  <a:srgbClr val="5B9BD5"/>
                </a:solidFill>
                <a:latin typeface="Palatino nova Pro Titling" charset="0"/>
                <a:ea typeface="Palatino nova Pro Titling" charset="0"/>
                <a:cs typeface="Palatino nova Pro Titling" charset="0"/>
              </a:rPr>
              <a:t>The Navis Group Control Objectives Hierarchy</a:t>
            </a:r>
          </a:p>
          <a:p>
            <a:pPr algn="ctr"/>
            <a:r>
              <a:rPr lang="en-US" sz="2400" dirty="0">
                <a:solidFill>
                  <a:srgbClr val="D09F12"/>
                </a:solidFill>
                <a:latin typeface="Palatino nova Pro Titling" charset="0"/>
                <a:ea typeface="Palatino nova Pro Titling" charset="0"/>
                <a:cs typeface="Palatino nova Pro Titling" charset="0"/>
              </a:rPr>
              <a:t>Identifying, Articulating and Testing Key Controls </a:t>
            </a:r>
          </a:p>
        </p:txBody>
      </p:sp>
      <p:sp>
        <p:nvSpPr>
          <p:cNvPr id="8" name="TextBox 7"/>
          <p:cNvSpPr txBox="1"/>
          <p:nvPr/>
        </p:nvSpPr>
        <p:spPr>
          <a:xfrm>
            <a:off x="1456037" y="1483524"/>
            <a:ext cx="10132541" cy="3539430"/>
          </a:xfrm>
          <a:prstGeom prst="rect">
            <a:avLst/>
          </a:prstGeom>
          <a:noFill/>
        </p:spPr>
        <p:txBody>
          <a:bodyPr wrap="square" rtlCol="0">
            <a:spAutoFit/>
          </a:bodyPr>
          <a:lstStyle/>
          <a:p>
            <a:r>
              <a:rPr lang="en-US" sz="2000" dirty="0">
                <a:solidFill>
                  <a:srgbClr val="5B9BD5"/>
                </a:solidFill>
                <a:latin typeface="Calibri" charset="0"/>
                <a:ea typeface="Calibri" charset="0"/>
                <a:cs typeface="Calibri" charset="0"/>
              </a:rPr>
              <a:t>FORECLOSED ASSETS AND OTHER REAL ESTATE INVESTMENTS</a:t>
            </a:r>
            <a:endParaRPr lang="en-US" sz="2000" dirty="0">
              <a:latin typeface="Calibri" charset="0"/>
              <a:ea typeface="Calibri" charset="0"/>
              <a:cs typeface="Calibri" charset="0"/>
            </a:endParaRPr>
          </a:p>
          <a:p>
            <a:pPr marL="285750" indent="-285750">
              <a:buFont typeface="Wingdings" charset="2"/>
              <a:buChar char="ü"/>
            </a:pPr>
            <a:r>
              <a:rPr lang="en-US" dirty="0">
                <a:latin typeface="Calibri" charset="0"/>
                <a:ea typeface="Calibri" charset="0"/>
                <a:cs typeface="Calibri" charset="0"/>
              </a:rPr>
              <a:t>All transactions relating to foreclosed assets and real estate investments are complete and timely.</a:t>
            </a:r>
          </a:p>
          <a:p>
            <a:pPr marL="285750" indent="-285750">
              <a:buFont typeface="Wingdings" charset="2"/>
              <a:buChar char="ü"/>
            </a:pPr>
            <a:r>
              <a:rPr lang="en-US" dirty="0">
                <a:latin typeface="Calibri" charset="0"/>
                <a:ea typeface="Calibri" charset="0"/>
                <a:cs typeface="Calibri" charset="0"/>
              </a:rPr>
              <a:t>All foreclosed assets and real estate investments are properly valued.</a:t>
            </a:r>
          </a:p>
          <a:p>
            <a:r>
              <a:rPr lang="en-US" sz="2000" dirty="0">
                <a:latin typeface="Calibri" charset="0"/>
                <a:ea typeface="Calibri" charset="0"/>
                <a:cs typeface="Calibri" charset="0"/>
              </a:rPr>
              <a:t> </a:t>
            </a:r>
          </a:p>
          <a:p>
            <a:r>
              <a:rPr lang="en-US" sz="2000" dirty="0">
                <a:solidFill>
                  <a:srgbClr val="5B9BD5"/>
                </a:solidFill>
                <a:latin typeface="Calibri" charset="0"/>
                <a:ea typeface="Calibri" charset="0"/>
                <a:cs typeface="Calibri" charset="0"/>
              </a:rPr>
              <a:t>OTHER ASSETS</a:t>
            </a:r>
            <a:endParaRPr lang="en-US" sz="2000" dirty="0">
              <a:latin typeface="Calibri" charset="0"/>
              <a:ea typeface="Calibri" charset="0"/>
              <a:cs typeface="Calibri" charset="0"/>
            </a:endParaRPr>
          </a:p>
          <a:p>
            <a:pPr marL="285750" indent="-285750">
              <a:buFont typeface="Wingdings" charset="2"/>
              <a:buChar char="ü"/>
            </a:pPr>
            <a:r>
              <a:rPr lang="en-US" dirty="0">
                <a:latin typeface="Calibri" charset="0"/>
                <a:ea typeface="Calibri" charset="0"/>
                <a:cs typeface="Calibri" charset="0"/>
              </a:rPr>
              <a:t>Accrued interest receivable is calculated correctly and recorded properly.</a:t>
            </a:r>
          </a:p>
          <a:p>
            <a:pPr marL="285750" indent="-285750">
              <a:buFont typeface="Wingdings" charset="2"/>
              <a:buChar char="ü"/>
            </a:pPr>
            <a:r>
              <a:rPr lang="en-US" dirty="0">
                <a:latin typeface="Calibri" charset="0"/>
                <a:ea typeface="Calibri" charset="0"/>
                <a:cs typeface="Calibri" charset="0"/>
              </a:rPr>
              <a:t>Mortgage Servicing Rights are properly authorized and reflect accurate carrying values.</a:t>
            </a:r>
          </a:p>
          <a:p>
            <a:pPr marL="285750" indent="-285750">
              <a:buFont typeface="Wingdings" charset="2"/>
              <a:buChar char="ü"/>
            </a:pPr>
            <a:r>
              <a:rPr lang="en-US" dirty="0">
                <a:latin typeface="Calibri" charset="0"/>
                <a:ea typeface="Calibri" charset="0"/>
                <a:cs typeface="Calibri" charset="0"/>
              </a:rPr>
              <a:t>Bank Owned Life Insurance is properly authorized and reflects accurate carrying values.</a:t>
            </a:r>
          </a:p>
          <a:p>
            <a:pPr marL="285750" indent="-285750">
              <a:buFont typeface="Wingdings" charset="2"/>
              <a:buChar char="ü"/>
            </a:pPr>
            <a:r>
              <a:rPr lang="en-US" dirty="0">
                <a:latin typeface="Calibri" charset="0"/>
                <a:ea typeface="Calibri" charset="0"/>
                <a:cs typeface="Calibri" charset="0"/>
              </a:rPr>
              <a:t>Goodwill is properly authorized and reflects accurate carrying values.</a:t>
            </a:r>
          </a:p>
          <a:p>
            <a:pPr marL="285750" indent="-285750">
              <a:buFont typeface="Wingdings" charset="2"/>
              <a:buChar char="ü"/>
            </a:pPr>
            <a:r>
              <a:rPr lang="en-US" dirty="0">
                <a:latin typeface="Calibri" charset="0"/>
                <a:ea typeface="Calibri" charset="0"/>
                <a:cs typeface="Calibri" charset="0"/>
              </a:rPr>
              <a:t>Deferred Tax Asset (or Liability) is properly authorized and reflects accurate values.</a:t>
            </a:r>
          </a:p>
          <a:p>
            <a:pPr marL="285750" indent="-285750">
              <a:buFont typeface="Wingdings" charset="2"/>
              <a:buChar char="ü"/>
            </a:pPr>
            <a:r>
              <a:rPr lang="en-US" dirty="0">
                <a:latin typeface="Calibri" charset="0"/>
                <a:ea typeface="Calibri" charset="0"/>
                <a:cs typeface="Calibri" charset="0"/>
              </a:rPr>
              <a:t>Other Assets are properly authorized and reflect accurate carrying values.</a:t>
            </a:r>
          </a:p>
          <a:p>
            <a:r>
              <a:rPr lang="en-US" sz="2000" dirty="0">
                <a:latin typeface="Calibri" charset="0"/>
                <a:ea typeface="Calibri" charset="0"/>
                <a:cs typeface="Calibri" charset="0"/>
              </a:rPr>
              <a:t> </a:t>
            </a:r>
          </a:p>
        </p:txBody>
      </p:sp>
    </p:spTree>
    <p:extLst>
      <p:ext uri="{BB962C8B-B14F-4D97-AF65-F5344CB8AC3E}">
        <p14:creationId xmlns:p14="http://schemas.microsoft.com/office/powerpoint/2010/main" val="7348590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0" y="6042454"/>
            <a:ext cx="12192000" cy="815546"/>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852616" cy="6042454"/>
          </a:xfrm>
          <a:prstGeom prst="rect">
            <a:avLst/>
          </a:prstGeom>
          <a:solidFill>
            <a:srgbClr val="D09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99255" y="6119833"/>
            <a:ext cx="2606246" cy="673136"/>
          </a:xfrm>
          <a:prstGeom prst="rect">
            <a:avLst/>
          </a:prstGeom>
        </p:spPr>
      </p:pic>
      <p:sp>
        <p:nvSpPr>
          <p:cNvPr id="4" name="TextBox 3"/>
          <p:cNvSpPr txBox="1"/>
          <p:nvPr/>
        </p:nvSpPr>
        <p:spPr>
          <a:xfrm>
            <a:off x="1131570" y="197712"/>
            <a:ext cx="10916781" cy="1015663"/>
          </a:xfrm>
          <a:prstGeom prst="rect">
            <a:avLst/>
          </a:prstGeom>
          <a:noFill/>
        </p:spPr>
        <p:txBody>
          <a:bodyPr wrap="square" rtlCol="0">
            <a:spAutoFit/>
          </a:bodyPr>
          <a:lstStyle/>
          <a:p>
            <a:r>
              <a:rPr lang="en-US" sz="3600" dirty="0">
                <a:solidFill>
                  <a:srgbClr val="5B9BD5"/>
                </a:solidFill>
                <a:latin typeface="Palatino nova Pro Titling" charset="0"/>
                <a:ea typeface="Palatino nova Pro Titling" charset="0"/>
                <a:cs typeface="Palatino nova Pro Titling" charset="0"/>
              </a:rPr>
              <a:t>The Navis Group Control Objectives Hierarchy</a:t>
            </a:r>
          </a:p>
          <a:p>
            <a:pPr algn="ctr"/>
            <a:r>
              <a:rPr lang="en-US" sz="2400" dirty="0">
                <a:solidFill>
                  <a:srgbClr val="D09F12"/>
                </a:solidFill>
                <a:latin typeface="Palatino nova Pro Titling" charset="0"/>
                <a:ea typeface="Palatino nova Pro Titling" charset="0"/>
                <a:cs typeface="Palatino nova Pro Titling" charset="0"/>
              </a:rPr>
              <a:t>Identifying, Articulating and Testing Key Controls </a:t>
            </a:r>
          </a:p>
        </p:txBody>
      </p:sp>
      <p:sp>
        <p:nvSpPr>
          <p:cNvPr id="8" name="TextBox 7"/>
          <p:cNvSpPr txBox="1"/>
          <p:nvPr/>
        </p:nvSpPr>
        <p:spPr>
          <a:xfrm>
            <a:off x="1467467" y="1426374"/>
            <a:ext cx="10132541" cy="4555093"/>
          </a:xfrm>
          <a:prstGeom prst="rect">
            <a:avLst/>
          </a:prstGeom>
          <a:noFill/>
        </p:spPr>
        <p:txBody>
          <a:bodyPr wrap="square" rtlCol="0">
            <a:spAutoFit/>
          </a:bodyPr>
          <a:lstStyle/>
          <a:p>
            <a:r>
              <a:rPr lang="en-US" sz="2000" dirty="0">
                <a:solidFill>
                  <a:srgbClr val="5B9BD5"/>
                </a:solidFill>
                <a:latin typeface="Calibri" charset="0"/>
                <a:ea typeface="Calibri" charset="0"/>
                <a:cs typeface="Calibri" charset="0"/>
              </a:rPr>
              <a:t>TRADITIONAL BRANCH DEPOSIT ACTIVITY / DEPOSIT SERVICING (INCL WIRES)</a:t>
            </a:r>
            <a:endParaRPr lang="en-US" sz="2000" dirty="0">
              <a:latin typeface="Calibri" charset="0"/>
              <a:ea typeface="Calibri" charset="0"/>
              <a:cs typeface="Calibri" charset="0"/>
            </a:endParaRPr>
          </a:p>
          <a:p>
            <a:pPr marL="285750" indent="-285750">
              <a:buFont typeface="Wingdings" charset="2"/>
              <a:buChar char="ü"/>
            </a:pPr>
            <a:r>
              <a:rPr lang="en-US" dirty="0">
                <a:latin typeface="Calibri" charset="0"/>
                <a:ea typeface="Calibri" charset="0"/>
                <a:cs typeface="Calibri" charset="0"/>
              </a:rPr>
              <a:t>All deposit account transactions are appropriately authorized.</a:t>
            </a:r>
          </a:p>
          <a:p>
            <a:pPr marL="285750" indent="-285750">
              <a:buFont typeface="Wingdings" charset="2"/>
              <a:buChar char="ü"/>
            </a:pPr>
            <a:r>
              <a:rPr lang="en-US" dirty="0">
                <a:latin typeface="Calibri" charset="0"/>
                <a:ea typeface="Calibri" charset="0"/>
                <a:cs typeface="Calibri" charset="0"/>
              </a:rPr>
              <a:t>All deposit account transactions are recorded timely and accurately as to account, amount and period.</a:t>
            </a:r>
          </a:p>
          <a:p>
            <a:pPr marL="285750" indent="-285750">
              <a:buFont typeface="Wingdings" charset="2"/>
              <a:buChar char="ü"/>
            </a:pPr>
            <a:r>
              <a:rPr lang="en-US" dirty="0">
                <a:latin typeface="Calibri" charset="0"/>
                <a:ea typeface="Calibri" charset="0"/>
                <a:cs typeface="Calibri" charset="0"/>
              </a:rPr>
              <a:t>Deposit accounts are maintained properly; review controls effective.</a:t>
            </a:r>
          </a:p>
          <a:p>
            <a:pPr marL="285750" indent="-285750">
              <a:buFont typeface="Wingdings" charset="2"/>
              <a:buChar char="ü"/>
            </a:pPr>
            <a:r>
              <a:rPr lang="en-US" dirty="0">
                <a:latin typeface="Calibri" charset="0"/>
                <a:ea typeface="Calibri" charset="0"/>
                <a:cs typeface="Calibri" charset="0"/>
              </a:rPr>
              <a:t>All deposit account interest rates are appropriately authorized and correctly reflected in rate/index tables.</a:t>
            </a:r>
          </a:p>
          <a:p>
            <a:r>
              <a:rPr lang="en-US" sz="2000" dirty="0">
                <a:latin typeface="Calibri" charset="0"/>
                <a:ea typeface="Calibri" charset="0"/>
                <a:cs typeface="Calibri" charset="0"/>
              </a:rPr>
              <a:t> </a:t>
            </a:r>
          </a:p>
          <a:p>
            <a:r>
              <a:rPr lang="en-US" sz="2000" dirty="0">
                <a:solidFill>
                  <a:srgbClr val="5B9BD5"/>
                </a:solidFill>
                <a:latin typeface="Calibri" charset="0"/>
                <a:ea typeface="Calibri" charset="0"/>
                <a:cs typeface="Calibri" charset="0"/>
              </a:rPr>
              <a:t>E-CHANNELS FOR DEPOSIT ACTIVITY</a:t>
            </a:r>
            <a:endParaRPr lang="en-US" sz="2000" dirty="0">
              <a:latin typeface="Calibri" charset="0"/>
              <a:ea typeface="Calibri" charset="0"/>
              <a:cs typeface="Calibri" charset="0"/>
            </a:endParaRPr>
          </a:p>
          <a:p>
            <a:pPr marL="342900" indent="-342900">
              <a:buFont typeface="Wingdings" charset="2"/>
              <a:buChar char="ü"/>
            </a:pPr>
            <a:r>
              <a:rPr lang="en-US" sz="2000" dirty="0">
                <a:latin typeface="Calibri" charset="0"/>
                <a:ea typeface="Calibri" charset="0"/>
                <a:cs typeface="Calibri" charset="0"/>
              </a:rPr>
              <a:t>All on-line deposit account transactions are appropriately authorized and executed.</a:t>
            </a:r>
          </a:p>
          <a:p>
            <a:r>
              <a:rPr lang="en-US" sz="2000" dirty="0">
                <a:latin typeface="Calibri" charset="0"/>
                <a:ea typeface="Calibri" charset="0"/>
                <a:cs typeface="Calibri" charset="0"/>
              </a:rPr>
              <a:t> </a:t>
            </a:r>
          </a:p>
          <a:p>
            <a:r>
              <a:rPr lang="en-US" sz="2000" dirty="0">
                <a:solidFill>
                  <a:srgbClr val="5B9BD5"/>
                </a:solidFill>
                <a:latin typeface="Calibri" charset="0"/>
                <a:ea typeface="Calibri" charset="0"/>
                <a:cs typeface="Calibri" charset="0"/>
              </a:rPr>
              <a:t>ACCOUNTS PAYABLE (EXPENSES)</a:t>
            </a:r>
            <a:endParaRPr lang="en-US" sz="2000" dirty="0">
              <a:latin typeface="Calibri" charset="0"/>
              <a:ea typeface="Calibri" charset="0"/>
              <a:cs typeface="Calibri" charset="0"/>
            </a:endParaRPr>
          </a:p>
          <a:p>
            <a:pPr marL="285750" indent="-285750">
              <a:buFont typeface="Wingdings" charset="2"/>
              <a:buChar char="ü"/>
            </a:pPr>
            <a:r>
              <a:rPr lang="en-US" dirty="0">
                <a:latin typeface="Calibri" charset="0"/>
                <a:ea typeface="Calibri" charset="0"/>
                <a:cs typeface="Calibri" charset="0"/>
              </a:rPr>
              <a:t>Purchases are based on valid authorizations.</a:t>
            </a:r>
          </a:p>
          <a:p>
            <a:pPr marL="285750" indent="-285750">
              <a:buFont typeface="Wingdings" charset="2"/>
              <a:buChar char="ü"/>
            </a:pPr>
            <a:r>
              <a:rPr lang="en-US" dirty="0">
                <a:latin typeface="Calibri" charset="0"/>
                <a:ea typeface="Calibri" charset="0"/>
                <a:cs typeface="Calibri" charset="0"/>
              </a:rPr>
              <a:t>Expense coding is appropriate.</a:t>
            </a:r>
          </a:p>
          <a:p>
            <a:pPr marL="285750" indent="-285750">
              <a:buFont typeface="Wingdings" charset="2"/>
              <a:buChar char="ü"/>
            </a:pPr>
            <a:r>
              <a:rPr lang="en-US" dirty="0">
                <a:latin typeface="Calibri" charset="0"/>
                <a:ea typeface="Calibri" charset="0"/>
                <a:cs typeface="Calibri" charset="0"/>
              </a:rPr>
              <a:t>All disbursements are authorized and accurately posted to the accounting records.</a:t>
            </a:r>
          </a:p>
          <a:p>
            <a:r>
              <a:rPr lang="en-US" sz="2000" dirty="0">
                <a:latin typeface="Calibri" charset="0"/>
                <a:ea typeface="Calibri" charset="0"/>
                <a:cs typeface="Calibri" charset="0"/>
              </a:rPr>
              <a:t> </a:t>
            </a:r>
          </a:p>
        </p:txBody>
      </p:sp>
    </p:spTree>
    <p:extLst>
      <p:ext uri="{BB962C8B-B14F-4D97-AF65-F5344CB8AC3E}">
        <p14:creationId xmlns:p14="http://schemas.microsoft.com/office/powerpoint/2010/main" val="13595678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0" y="6042454"/>
            <a:ext cx="12192000" cy="815546"/>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852616" cy="6042454"/>
          </a:xfrm>
          <a:prstGeom prst="rect">
            <a:avLst/>
          </a:prstGeom>
          <a:solidFill>
            <a:srgbClr val="D09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99255" y="6119833"/>
            <a:ext cx="2606246" cy="673136"/>
          </a:xfrm>
          <a:prstGeom prst="rect">
            <a:avLst/>
          </a:prstGeom>
        </p:spPr>
      </p:pic>
      <p:sp>
        <p:nvSpPr>
          <p:cNvPr id="4" name="TextBox 3"/>
          <p:cNvSpPr txBox="1"/>
          <p:nvPr/>
        </p:nvSpPr>
        <p:spPr>
          <a:xfrm>
            <a:off x="1383956" y="197712"/>
            <a:ext cx="10219039" cy="1015663"/>
          </a:xfrm>
          <a:prstGeom prst="rect">
            <a:avLst/>
          </a:prstGeom>
          <a:noFill/>
        </p:spPr>
        <p:txBody>
          <a:bodyPr wrap="square" rtlCol="0">
            <a:spAutoFit/>
          </a:bodyPr>
          <a:lstStyle/>
          <a:p>
            <a:pPr algn="ctr"/>
            <a:r>
              <a:rPr lang="en-US" sz="3600" dirty="0">
                <a:solidFill>
                  <a:srgbClr val="5B9BD5"/>
                </a:solidFill>
                <a:latin typeface="Palatino nova Pro Titling" charset="0"/>
                <a:ea typeface="Palatino nova Pro Titling" charset="0"/>
                <a:cs typeface="Palatino nova Pro Titling" charset="0"/>
              </a:rPr>
              <a:t>$1 Billion – not just about COSO / FDICIA</a:t>
            </a:r>
          </a:p>
          <a:p>
            <a:pPr algn="ctr"/>
            <a:r>
              <a:rPr lang="en-US" sz="2400" dirty="0">
                <a:solidFill>
                  <a:srgbClr val="D09F12"/>
                </a:solidFill>
                <a:latin typeface="Palatino nova Pro Titling" charset="0"/>
              </a:rPr>
              <a:t>Two other thoughts before we explore COSO / FDICIA</a:t>
            </a:r>
          </a:p>
        </p:txBody>
      </p:sp>
      <p:sp>
        <p:nvSpPr>
          <p:cNvPr id="8" name="TextBox 7"/>
          <p:cNvSpPr txBox="1"/>
          <p:nvPr/>
        </p:nvSpPr>
        <p:spPr>
          <a:xfrm>
            <a:off x="1433383" y="1572878"/>
            <a:ext cx="10132541" cy="3231654"/>
          </a:xfrm>
          <a:prstGeom prst="rect">
            <a:avLst/>
          </a:prstGeom>
          <a:noFill/>
        </p:spPr>
        <p:txBody>
          <a:bodyPr wrap="square" rtlCol="0">
            <a:spAutoFit/>
          </a:bodyPr>
          <a:lstStyle/>
          <a:p>
            <a:r>
              <a:rPr lang="en-US" sz="2400" u="sng" dirty="0">
                <a:solidFill>
                  <a:srgbClr val="D09F12"/>
                </a:solidFill>
                <a:latin typeface="Calibri" charset="0"/>
                <a:ea typeface="Calibri" charset="0"/>
                <a:cs typeface="Calibri" charset="0"/>
              </a:rPr>
              <a:t>As you approach / eclipse $1 billion in assets ….</a:t>
            </a:r>
          </a:p>
          <a:p>
            <a:endParaRPr lang="en-US" dirty="0">
              <a:latin typeface="Calibri" charset="0"/>
              <a:ea typeface="Calibri" charset="0"/>
              <a:cs typeface="Calibri" charset="0"/>
            </a:endParaRPr>
          </a:p>
          <a:p>
            <a:endParaRPr lang="en-US" dirty="0">
              <a:latin typeface="Calibri" charset="0"/>
              <a:ea typeface="Calibri" charset="0"/>
              <a:cs typeface="Calibri" charset="0"/>
            </a:endParaRPr>
          </a:p>
          <a:p>
            <a:r>
              <a:rPr lang="en-US" dirty="0">
                <a:latin typeface="Calibri" charset="0"/>
                <a:ea typeface="Calibri" charset="0"/>
                <a:cs typeface="Calibri" charset="0"/>
              </a:rPr>
              <a:t>1. Regulatory expectations with respect to formalization of an ERM program emerge</a:t>
            </a:r>
          </a:p>
          <a:p>
            <a:endParaRPr lang="en-US" dirty="0">
              <a:latin typeface="Calibri" charset="0"/>
              <a:ea typeface="Calibri" charset="0"/>
              <a:cs typeface="Calibri" charset="0"/>
            </a:endParaRPr>
          </a:p>
          <a:p>
            <a:r>
              <a:rPr lang="en-US" dirty="0">
                <a:latin typeface="Calibri" charset="0"/>
                <a:ea typeface="Calibri" charset="0"/>
                <a:cs typeface="Calibri" charset="0"/>
              </a:rPr>
              <a:t>	COSO’s 2017 ERM Guidance provides a great ERM program template</a:t>
            </a:r>
          </a:p>
          <a:p>
            <a:endParaRPr lang="en-US" dirty="0">
              <a:latin typeface="Calibri" charset="0"/>
              <a:ea typeface="Calibri" charset="0"/>
              <a:cs typeface="Calibri" charset="0"/>
            </a:endParaRPr>
          </a:p>
          <a:p>
            <a:endParaRPr lang="en-US" dirty="0">
              <a:latin typeface="Calibri" charset="0"/>
              <a:ea typeface="Calibri" charset="0"/>
              <a:cs typeface="Calibri" charset="0"/>
            </a:endParaRPr>
          </a:p>
          <a:p>
            <a:r>
              <a:rPr lang="en-US" dirty="0">
                <a:latin typeface="Calibri" charset="0"/>
                <a:ea typeface="Calibri" charset="0"/>
                <a:cs typeface="Calibri" charset="0"/>
              </a:rPr>
              <a:t>2. Regulatory expectation emerges that Info Security Officer (ISO) become a stand-alone independent position (not reporting to Tech)</a:t>
            </a:r>
          </a:p>
          <a:p>
            <a:endParaRPr lang="en-US" dirty="0">
              <a:latin typeface="Calibri" charset="0"/>
              <a:ea typeface="Calibri" charset="0"/>
              <a:cs typeface="Calibri" charset="0"/>
            </a:endParaRPr>
          </a:p>
        </p:txBody>
      </p:sp>
      <p:sp>
        <p:nvSpPr>
          <p:cNvPr id="3" name="Rectangle 4"/>
          <p:cNvSpPr>
            <a:spLocks noChangeArrowheads="1"/>
          </p:cNvSpPr>
          <p:nvPr/>
        </p:nvSpPr>
        <p:spPr bwMode="auto">
          <a:xfrm>
            <a:off x="14045866" y="1014292"/>
            <a:ext cx="7207940" cy="45719"/>
          </a:xfrm>
          <a:prstGeom prst="rect">
            <a:avLst/>
          </a:prstGeom>
          <a:solidFill>
            <a:srgbClr val="D09F12"/>
          </a:solidFill>
          <a:ln>
            <a:noFill/>
          </a:ln>
          <a:effec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7472834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0" y="6042454"/>
            <a:ext cx="12192000" cy="815546"/>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852616" cy="6042454"/>
          </a:xfrm>
          <a:prstGeom prst="rect">
            <a:avLst/>
          </a:prstGeom>
          <a:solidFill>
            <a:srgbClr val="D09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99255" y="6119833"/>
            <a:ext cx="2606246" cy="673136"/>
          </a:xfrm>
          <a:prstGeom prst="rect">
            <a:avLst/>
          </a:prstGeom>
        </p:spPr>
      </p:pic>
      <p:sp>
        <p:nvSpPr>
          <p:cNvPr id="4" name="TextBox 3"/>
          <p:cNvSpPr txBox="1"/>
          <p:nvPr/>
        </p:nvSpPr>
        <p:spPr>
          <a:xfrm>
            <a:off x="1131570" y="197712"/>
            <a:ext cx="10916781" cy="1015663"/>
          </a:xfrm>
          <a:prstGeom prst="rect">
            <a:avLst/>
          </a:prstGeom>
          <a:noFill/>
        </p:spPr>
        <p:txBody>
          <a:bodyPr wrap="square" rtlCol="0">
            <a:spAutoFit/>
          </a:bodyPr>
          <a:lstStyle/>
          <a:p>
            <a:r>
              <a:rPr lang="en-US" sz="3600" dirty="0">
                <a:solidFill>
                  <a:srgbClr val="5B9BD5"/>
                </a:solidFill>
                <a:latin typeface="Palatino nova Pro Titling" charset="0"/>
                <a:ea typeface="Palatino nova Pro Titling" charset="0"/>
                <a:cs typeface="Palatino nova Pro Titling" charset="0"/>
              </a:rPr>
              <a:t>The Navis Group Control Objectives Hierarchy</a:t>
            </a:r>
          </a:p>
          <a:p>
            <a:pPr algn="ctr"/>
            <a:r>
              <a:rPr lang="en-US" sz="2400" dirty="0">
                <a:solidFill>
                  <a:srgbClr val="D09F12"/>
                </a:solidFill>
                <a:latin typeface="Palatino nova Pro Titling" charset="0"/>
                <a:ea typeface="Palatino nova Pro Titling" charset="0"/>
                <a:cs typeface="Palatino nova Pro Titling" charset="0"/>
              </a:rPr>
              <a:t>Identifying, Articulating and Testing Key Controls </a:t>
            </a:r>
          </a:p>
        </p:txBody>
      </p:sp>
      <p:sp>
        <p:nvSpPr>
          <p:cNvPr id="8" name="TextBox 7"/>
          <p:cNvSpPr txBox="1"/>
          <p:nvPr/>
        </p:nvSpPr>
        <p:spPr>
          <a:xfrm>
            <a:off x="1467467" y="1475931"/>
            <a:ext cx="10132541" cy="4154984"/>
          </a:xfrm>
          <a:prstGeom prst="rect">
            <a:avLst/>
          </a:prstGeom>
          <a:noFill/>
        </p:spPr>
        <p:txBody>
          <a:bodyPr wrap="square" rtlCol="0">
            <a:spAutoFit/>
          </a:bodyPr>
          <a:lstStyle/>
          <a:p>
            <a:r>
              <a:rPr lang="en-US" sz="2000" dirty="0">
                <a:solidFill>
                  <a:srgbClr val="5B9BD5"/>
                </a:solidFill>
                <a:latin typeface="Calibri" charset="0"/>
                <a:ea typeface="Calibri" charset="0"/>
                <a:cs typeface="Calibri" charset="0"/>
              </a:rPr>
              <a:t>OTHER LIABILITIES</a:t>
            </a:r>
            <a:endParaRPr lang="en-US" sz="2000" dirty="0">
              <a:latin typeface="Calibri" charset="0"/>
              <a:ea typeface="Calibri" charset="0"/>
              <a:cs typeface="Calibri" charset="0"/>
            </a:endParaRPr>
          </a:p>
          <a:p>
            <a:pPr marL="285750" indent="-285750">
              <a:buFont typeface="Wingdings" charset="2"/>
              <a:buChar char="ü"/>
            </a:pPr>
            <a:r>
              <a:rPr lang="en-US" dirty="0">
                <a:latin typeface="Calibri" charset="0"/>
                <a:ea typeface="Calibri" charset="0"/>
                <a:cs typeface="Calibri" charset="0"/>
              </a:rPr>
              <a:t>Pension and other compensatory liabilities are accurately stated and changes properly reflected in P&amp;L and AOCI.</a:t>
            </a:r>
          </a:p>
          <a:p>
            <a:pPr marL="285750" indent="-285750">
              <a:buFont typeface="Wingdings" charset="2"/>
              <a:buChar char="ü"/>
            </a:pPr>
            <a:r>
              <a:rPr lang="en-US" dirty="0">
                <a:latin typeface="Calibri" charset="0"/>
                <a:ea typeface="Calibri" charset="0"/>
                <a:cs typeface="Calibri" charset="0"/>
              </a:rPr>
              <a:t>Borrowings are properly recorded and classified in the accounts.</a:t>
            </a:r>
          </a:p>
          <a:p>
            <a:pPr marL="285750" indent="-285750">
              <a:buFont typeface="Wingdings" charset="2"/>
              <a:buChar char="ü"/>
            </a:pPr>
            <a:r>
              <a:rPr lang="en-US" dirty="0">
                <a:latin typeface="Calibri" charset="0"/>
                <a:ea typeface="Calibri" charset="0"/>
                <a:cs typeface="Calibri" charset="0"/>
              </a:rPr>
              <a:t>Other liabilities are properly recorded and classified in the accounts.</a:t>
            </a:r>
          </a:p>
          <a:p>
            <a:r>
              <a:rPr lang="en-US" sz="2000" dirty="0">
                <a:latin typeface="Calibri" charset="0"/>
                <a:ea typeface="Calibri" charset="0"/>
                <a:cs typeface="Calibri" charset="0"/>
              </a:rPr>
              <a:t> </a:t>
            </a:r>
          </a:p>
          <a:p>
            <a:r>
              <a:rPr lang="en-US" sz="2000" dirty="0">
                <a:solidFill>
                  <a:srgbClr val="5B9BD5"/>
                </a:solidFill>
                <a:latin typeface="Calibri" charset="0"/>
                <a:ea typeface="Calibri" charset="0"/>
                <a:cs typeface="Calibri" charset="0"/>
              </a:rPr>
              <a:t>EQUITY AND REGULATORY CAPITAL</a:t>
            </a:r>
            <a:endParaRPr lang="en-US" sz="2000" dirty="0">
              <a:latin typeface="Calibri" charset="0"/>
              <a:ea typeface="Calibri" charset="0"/>
              <a:cs typeface="Calibri" charset="0"/>
            </a:endParaRPr>
          </a:p>
          <a:p>
            <a:pPr marL="285750" indent="-285750">
              <a:buFont typeface="Wingdings" charset="2"/>
              <a:buChar char="ü"/>
            </a:pPr>
            <a:r>
              <a:rPr lang="en-US" dirty="0">
                <a:latin typeface="Calibri" charset="0"/>
                <a:ea typeface="Calibri" charset="0"/>
                <a:cs typeface="Calibri" charset="0"/>
              </a:rPr>
              <a:t>All equity and AOCI transactions are properly authorized, recorded on a timely basis and properly classified in the accounts.</a:t>
            </a:r>
          </a:p>
          <a:p>
            <a:r>
              <a:rPr lang="en-US" sz="2000" dirty="0">
                <a:latin typeface="Calibri" charset="0"/>
                <a:ea typeface="Calibri" charset="0"/>
                <a:cs typeface="Calibri" charset="0"/>
              </a:rPr>
              <a:t> </a:t>
            </a:r>
          </a:p>
          <a:p>
            <a:r>
              <a:rPr lang="en-US" sz="2000" dirty="0">
                <a:solidFill>
                  <a:srgbClr val="5B9BD5"/>
                </a:solidFill>
                <a:latin typeface="Calibri" charset="0"/>
                <a:ea typeface="Calibri" charset="0"/>
                <a:cs typeface="Calibri" charset="0"/>
              </a:rPr>
              <a:t>INTEREST INCOME &amp; EXPENSE</a:t>
            </a:r>
          </a:p>
          <a:p>
            <a:pPr marL="285750" indent="-285750">
              <a:buFont typeface="Wingdings" charset="2"/>
              <a:buChar char="ü"/>
            </a:pPr>
            <a:r>
              <a:rPr lang="en-US" dirty="0">
                <a:latin typeface="Calibri" charset="0"/>
                <a:ea typeface="Calibri" charset="0"/>
                <a:cs typeface="Calibri" charset="0"/>
              </a:rPr>
              <a:t>Interest income on loans is accurate and complete.</a:t>
            </a:r>
          </a:p>
          <a:p>
            <a:pPr marL="285750" indent="-285750">
              <a:buFont typeface="Wingdings" charset="2"/>
              <a:buChar char="ü"/>
            </a:pPr>
            <a:r>
              <a:rPr lang="en-US" dirty="0">
                <a:latin typeface="Calibri" charset="0"/>
                <a:ea typeface="Calibri" charset="0"/>
                <a:cs typeface="Calibri" charset="0"/>
              </a:rPr>
              <a:t>Interest expense on deposit products is accurate and complete.</a:t>
            </a:r>
          </a:p>
          <a:p>
            <a:r>
              <a:rPr lang="en-US" sz="2000" dirty="0">
                <a:latin typeface="Calibri" charset="0"/>
                <a:ea typeface="Calibri" charset="0"/>
                <a:cs typeface="Calibri" charset="0"/>
              </a:rPr>
              <a:t> </a:t>
            </a:r>
          </a:p>
        </p:txBody>
      </p:sp>
    </p:spTree>
    <p:extLst>
      <p:ext uri="{BB962C8B-B14F-4D97-AF65-F5344CB8AC3E}">
        <p14:creationId xmlns:p14="http://schemas.microsoft.com/office/powerpoint/2010/main" val="8017621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0" y="6042454"/>
            <a:ext cx="12192000" cy="815546"/>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852616" cy="6042454"/>
          </a:xfrm>
          <a:prstGeom prst="rect">
            <a:avLst/>
          </a:prstGeom>
          <a:solidFill>
            <a:srgbClr val="D09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99255" y="6119833"/>
            <a:ext cx="2606246" cy="673136"/>
          </a:xfrm>
          <a:prstGeom prst="rect">
            <a:avLst/>
          </a:prstGeom>
        </p:spPr>
      </p:pic>
      <p:sp>
        <p:nvSpPr>
          <p:cNvPr id="4" name="TextBox 3"/>
          <p:cNvSpPr txBox="1"/>
          <p:nvPr/>
        </p:nvSpPr>
        <p:spPr>
          <a:xfrm>
            <a:off x="1131570" y="197712"/>
            <a:ext cx="10916781" cy="1015663"/>
          </a:xfrm>
          <a:prstGeom prst="rect">
            <a:avLst/>
          </a:prstGeom>
          <a:noFill/>
        </p:spPr>
        <p:txBody>
          <a:bodyPr wrap="square" rtlCol="0">
            <a:spAutoFit/>
          </a:bodyPr>
          <a:lstStyle/>
          <a:p>
            <a:r>
              <a:rPr lang="en-US" sz="3600" dirty="0">
                <a:solidFill>
                  <a:srgbClr val="5B9BD5"/>
                </a:solidFill>
                <a:latin typeface="Palatino nova Pro Titling" charset="0"/>
                <a:ea typeface="Palatino nova Pro Titling" charset="0"/>
                <a:cs typeface="Palatino nova Pro Titling" charset="0"/>
              </a:rPr>
              <a:t>The Navis Group Control Objectives Hierarchy</a:t>
            </a:r>
          </a:p>
          <a:p>
            <a:pPr algn="ctr"/>
            <a:r>
              <a:rPr lang="en-US" sz="2400" dirty="0">
                <a:solidFill>
                  <a:srgbClr val="D09F12"/>
                </a:solidFill>
                <a:latin typeface="Palatino nova Pro Titling" charset="0"/>
                <a:ea typeface="Palatino nova Pro Titling" charset="0"/>
                <a:cs typeface="Palatino nova Pro Titling" charset="0"/>
              </a:rPr>
              <a:t>Identifying, Articulating and Testing Key Controls </a:t>
            </a:r>
          </a:p>
        </p:txBody>
      </p:sp>
      <p:sp>
        <p:nvSpPr>
          <p:cNvPr id="8" name="TextBox 7"/>
          <p:cNvSpPr txBox="1"/>
          <p:nvPr/>
        </p:nvSpPr>
        <p:spPr>
          <a:xfrm>
            <a:off x="1467467" y="1475931"/>
            <a:ext cx="10132541" cy="4708981"/>
          </a:xfrm>
          <a:prstGeom prst="rect">
            <a:avLst/>
          </a:prstGeom>
          <a:noFill/>
        </p:spPr>
        <p:txBody>
          <a:bodyPr wrap="square" rtlCol="0">
            <a:spAutoFit/>
          </a:bodyPr>
          <a:lstStyle/>
          <a:p>
            <a:r>
              <a:rPr lang="en-US" sz="2000" dirty="0">
                <a:solidFill>
                  <a:srgbClr val="5B9BD5"/>
                </a:solidFill>
                <a:latin typeface="Calibri" charset="0"/>
                <a:ea typeface="Calibri" charset="0"/>
                <a:cs typeface="Calibri" charset="0"/>
              </a:rPr>
              <a:t>NON-INTEREST INCOME (as applicable)</a:t>
            </a:r>
            <a:endParaRPr lang="en-US" sz="2000" dirty="0">
              <a:latin typeface="Calibri" charset="0"/>
              <a:ea typeface="Calibri" charset="0"/>
              <a:cs typeface="Calibri" charset="0"/>
            </a:endParaRPr>
          </a:p>
          <a:p>
            <a:pPr marL="285750" indent="-285750">
              <a:buFont typeface="Wingdings" charset="2"/>
              <a:buChar char="ü"/>
            </a:pPr>
            <a:r>
              <a:rPr lang="en-US" dirty="0">
                <a:latin typeface="Calibri" charset="0"/>
                <a:ea typeface="Calibri" charset="0"/>
                <a:cs typeface="Calibri" charset="0"/>
              </a:rPr>
              <a:t>Non-interest income recognition (Loan Sales) is accurate, timely and complete.</a:t>
            </a:r>
          </a:p>
          <a:p>
            <a:pPr marL="285750" indent="-285750">
              <a:buFont typeface="Wingdings" charset="2"/>
              <a:buChar char="ü"/>
            </a:pPr>
            <a:r>
              <a:rPr lang="en-US" dirty="0">
                <a:latin typeface="Calibri" charset="0"/>
                <a:ea typeface="Calibri" charset="0"/>
                <a:cs typeface="Calibri" charset="0"/>
              </a:rPr>
              <a:t>Non-interest income recognition (Insurance Subsidiary) is accurate, timely and complete.</a:t>
            </a:r>
          </a:p>
          <a:p>
            <a:pPr marL="285750" indent="-285750">
              <a:buFont typeface="Wingdings" charset="2"/>
              <a:buChar char="ü"/>
            </a:pPr>
            <a:r>
              <a:rPr lang="en-US" dirty="0">
                <a:latin typeface="Calibri" charset="0"/>
                <a:ea typeface="Calibri" charset="0"/>
                <a:cs typeface="Calibri" charset="0"/>
              </a:rPr>
              <a:t>Non-interest income recognition (Investment Services) is accurate, timely and complete.</a:t>
            </a:r>
          </a:p>
          <a:p>
            <a:pPr marL="285750" indent="-285750">
              <a:buFont typeface="Wingdings" charset="2"/>
              <a:buChar char="ü"/>
            </a:pPr>
            <a:r>
              <a:rPr lang="en-US" dirty="0">
                <a:latin typeface="Calibri" charset="0"/>
                <a:ea typeface="Calibri" charset="0"/>
                <a:cs typeface="Calibri" charset="0"/>
              </a:rPr>
              <a:t>Non-interest income recognition Wealth Management) is accurate, timely and complete.</a:t>
            </a:r>
          </a:p>
          <a:p>
            <a:pPr marL="285750" indent="-285750">
              <a:buFont typeface="Wingdings" charset="2"/>
              <a:buChar char="ü"/>
            </a:pPr>
            <a:r>
              <a:rPr lang="en-US" dirty="0">
                <a:latin typeface="Calibri" charset="0"/>
                <a:ea typeface="Calibri" charset="0"/>
                <a:cs typeface="Calibri" charset="0"/>
              </a:rPr>
              <a:t>Non-interest income recognition (Unique Lines of Business) is accurate, timely and complete.</a:t>
            </a:r>
          </a:p>
          <a:p>
            <a:r>
              <a:rPr lang="en-US" sz="2000" dirty="0">
                <a:latin typeface="Calibri" charset="0"/>
                <a:ea typeface="Calibri" charset="0"/>
                <a:cs typeface="Calibri" charset="0"/>
              </a:rPr>
              <a:t> </a:t>
            </a:r>
          </a:p>
          <a:p>
            <a:r>
              <a:rPr lang="en-US" sz="2000" dirty="0">
                <a:solidFill>
                  <a:srgbClr val="5B9BD5"/>
                </a:solidFill>
                <a:latin typeface="Calibri" charset="0"/>
                <a:ea typeface="Calibri" charset="0"/>
                <a:cs typeface="Calibri" charset="0"/>
              </a:rPr>
              <a:t>PAYROLL AND HUMAN RESOURCES</a:t>
            </a:r>
            <a:endParaRPr lang="en-US" sz="2000" dirty="0">
              <a:latin typeface="Calibri" charset="0"/>
              <a:ea typeface="Calibri" charset="0"/>
              <a:cs typeface="Calibri" charset="0"/>
            </a:endParaRPr>
          </a:p>
          <a:p>
            <a:pPr marL="285750" indent="-285750">
              <a:buFont typeface="Wingdings" charset="2"/>
              <a:buChar char="ü"/>
            </a:pPr>
            <a:r>
              <a:rPr lang="en-US" dirty="0">
                <a:latin typeface="Calibri" charset="0"/>
                <a:ea typeface="Calibri" charset="0"/>
                <a:cs typeface="Calibri" charset="0"/>
              </a:rPr>
              <a:t>All wages are properly authorized and approved.</a:t>
            </a:r>
          </a:p>
          <a:p>
            <a:pPr marL="285750" indent="-285750">
              <a:buFont typeface="Wingdings" charset="2"/>
              <a:buChar char="ü"/>
            </a:pPr>
            <a:r>
              <a:rPr lang="en-US" dirty="0">
                <a:latin typeface="Calibri" charset="0"/>
                <a:ea typeface="Calibri" charset="0"/>
                <a:cs typeface="Calibri" charset="0"/>
              </a:rPr>
              <a:t>All commissions are properly authorized and approved; computations are accurate.</a:t>
            </a:r>
          </a:p>
          <a:p>
            <a:pPr marL="285750" indent="-285750">
              <a:buFont typeface="Wingdings" charset="2"/>
              <a:buChar char="ü"/>
            </a:pPr>
            <a:r>
              <a:rPr lang="en-US" dirty="0">
                <a:latin typeface="Calibri" charset="0"/>
                <a:ea typeface="Calibri" charset="0"/>
                <a:cs typeface="Calibri" charset="0"/>
              </a:rPr>
              <a:t>All wage computations are accurate and properly recorded and classified in the accounts.</a:t>
            </a:r>
          </a:p>
          <a:p>
            <a:r>
              <a:rPr lang="en-US" sz="2000" dirty="0">
                <a:latin typeface="Calibri" charset="0"/>
                <a:ea typeface="Calibri" charset="0"/>
                <a:cs typeface="Calibri" charset="0"/>
              </a:rPr>
              <a:t> </a:t>
            </a:r>
          </a:p>
          <a:p>
            <a:r>
              <a:rPr lang="en-US" sz="2000" dirty="0">
                <a:solidFill>
                  <a:srgbClr val="5B9BD5"/>
                </a:solidFill>
                <a:latin typeface="Calibri" charset="0"/>
                <a:ea typeface="Calibri" charset="0"/>
                <a:cs typeface="Calibri" charset="0"/>
              </a:rPr>
              <a:t>INCOME TAXES</a:t>
            </a:r>
            <a:endParaRPr lang="en-US" sz="2000" dirty="0">
              <a:latin typeface="Calibri" charset="0"/>
              <a:ea typeface="Calibri" charset="0"/>
              <a:cs typeface="Calibri" charset="0"/>
            </a:endParaRPr>
          </a:p>
          <a:p>
            <a:pPr marL="285750" indent="-285750">
              <a:buFont typeface="Wingdings" charset="2"/>
              <a:buChar char="ü"/>
            </a:pPr>
            <a:r>
              <a:rPr lang="en-US" dirty="0">
                <a:latin typeface="Calibri" charset="0"/>
                <a:ea typeface="Calibri" charset="0"/>
                <a:cs typeface="Calibri" charset="0"/>
              </a:rPr>
              <a:t>Income taxes and deferred tax assets and liabilities are properly calculated and recorded in the accounts on a timely basis.</a:t>
            </a:r>
          </a:p>
          <a:p>
            <a:r>
              <a:rPr lang="en-US" sz="2000" dirty="0">
                <a:latin typeface="Calibri" charset="0"/>
                <a:ea typeface="Calibri" charset="0"/>
                <a:cs typeface="Calibri" charset="0"/>
              </a:rPr>
              <a:t> </a:t>
            </a:r>
          </a:p>
        </p:txBody>
      </p:sp>
    </p:spTree>
    <p:extLst>
      <p:ext uri="{BB962C8B-B14F-4D97-AF65-F5344CB8AC3E}">
        <p14:creationId xmlns:p14="http://schemas.microsoft.com/office/powerpoint/2010/main" val="20246768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0" y="6042454"/>
            <a:ext cx="12192000" cy="815546"/>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852616" cy="6042454"/>
          </a:xfrm>
          <a:prstGeom prst="rect">
            <a:avLst/>
          </a:prstGeom>
          <a:solidFill>
            <a:srgbClr val="D09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99255" y="6119833"/>
            <a:ext cx="2606246" cy="673136"/>
          </a:xfrm>
          <a:prstGeom prst="rect">
            <a:avLst/>
          </a:prstGeom>
        </p:spPr>
      </p:pic>
      <p:sp>
        <p:nvSpPr>
          <p:cNvPr id="4" name="TextBox 3"/>
          <p:cNvSpPr txBox="1"/>
          <p:nvPr/>
        </p:nvSpPr>
        <p:spPr>
          <a:xfrm>
            <a:off x="1131570" y="197712"/>
            <a:ext cx="10916781" cy="1015663"/>
          </a:xfrm>
          <a:prstGeom prst="rect">
            <a:avLst/>
          </a:prstGeom>
          <a:noFill/>
        </p:spPr>
        <p:txBody>
          <a:bodyPr wrap="square" rtlCol="0">
            <a:spAutoFit/>
          </a:bodyPr>
          <a:lstStyle/>
          <a:p>
            <a:r>
              <a:rPr lang="en-US" sz="3600" dirty="0">
                <a:solidFill>
                  <a:srgbClr val="5B9BD5"/>
                </a:solidFill>
                <a:latin typeface="Palatino nova Pro Titling" charset="0"/>
                <a:ea typeface="Palatino nova Pro Titling" charset="0"/>
                <a:cs typeface="Palatino nova Pro Titling" charset="0"/>
              </a:rPr>
              <a:t>The Navis Group Control Objectives Hierarchy</a:t>
            </a:r>
          </a:p>
          <a:p>
            <a:pPr algn="ctr"/>
            <a:r>
              <a:rPr lang="en-US" sz="2400" dirty="0">
                <a:solidFill>
                  <a:srgbClr val="D09F12"/>
                </a:solidFill>
                <a:latin typeface="Palatino nova Pro Titling" charset="0"/>
                <a:ea typeface="Palatino nova Pro Titling" charset="0"/>
                <a:cs typeface="Palatino nova Pro Titling" charset="0"/>
              </a:rPr>
              <a:t>Identifying, Articulating and Testing Key Controls </a:t>
            </a:r>
          </a:p>
        </p:txBody>
      </p:sp>
      <p:sp>
        <p:nvSpPr>
          <p:cNvPr id="8" name="TextBox 7"/>
          <p:cNvSpPr txBox="1"/>
          <p:nvPr/>
        </p:nvSpPr>
        <p:spPr>
          <a:xfrm>
            <a:off x="1467467" y="1475931"/>
            <a:ext cx="10132541" cy="3785652"/>
          </a:xfrm>
          <a:prstGeom prst="rect">
            <a:avLst/>
          </a:prstGeom>
          <a:noFill/>
        </p:spPr>
        <p:txBody>
          <a:bodyPr wrap="square" rtlCol="0">
            <a:spAutoFit/>
          </a:bodyPr>
          <a:lstStyle/>
          <a:p>
            <a:r>
              <a:rPr lang="en-US" sz="2400" u="sng" dirty="0">
                <a:solidFill>
                  <a:srgbClr val="D09F12"/>
                </a:solidFill>
                <a:latin typeface="Calibri" charset="0"/>
                <a:ea typeface="Calibri" charset="0"/>
                <a:cs typeface="Calibri" charset="0"/>
              </a:rPr>
              <a:t>PRINCIPLE 11 - TECHNOLOGY</a:t>
            </a:r>
          </a:p>
          <a:p>
            <a:r>
              <a:rPr lang="en-US" sz="2000" b="1" dirty="0">
                <a:latin typeface="Calibri" charset="0"/>
                <a:ea typeface="Calibri" charset="0"/>
                <a:cs typeface="Calibri" charset="0"/>
              </a:rPr>
              <a:t> </a:t>
            </a:r>
            <a:endParaRPr lang="en-US" sz="2000" dirty="0">
              <a:latin typeface="Calibri" charset="0"/>
              <a:ea typeface="Calibri" charset="0"/>
              <a:cs typeface="Calibri" charset="0"/>
            </a:endParaRPr>
          </a:p>
          <a:p>
            <a:r>
              <a:rPr lang="en-US" sz="2000" dirty="0">
                <a:solidFill>
                  <a:srgbClr val="5B9BD5"/>
                </a:solidFill>
                <a:latin typeface="Calibri" charset="0"/>
                <a:ea typeface="Calibri" charset="0"/>
                <a:cs typeface="Calibri" charset="0"/>
              </a:rPr>
              <a:t>TECHNOLOGY CONTROLS (SUB-SET OF IT CONTROLS CRITICAL TO INTEGRITY OF FINANCIAL REPORTING)</a:t>
            </a:r>
            <a:endParaRPr lang="en-US" sz="2000" dirty="0">
              <a:latin typeface="Calibri" charset="0"/>
              <a:ea typeface="Calibri" charset="0"/>
              <a:cs typeface="Calibri" charset="0"/>
            </a:endParaRPr>
          </a:p>
          <a:p>
            <a:pPr marL="285750" indent="-285750">
              <a:buFont typeface="Wingdings" charset="2"/>
              <a:buChar char="ü"/>
            </a:pPr>
            <a:r>
              <a:rPr lang="en-US" dirty="0">
                <a:latin typeface="Calibri" charset="0"/>
                <a:ea typeface="Calibri" charset="0"/>
                <a:cs typeface="Calibri" charset="0"/>
              </a:rPr>
              <a:t>Technology policies and user expectations are properly articulated and communicated.</a:t>
            </a:r>
          </a:p>
          <a:p>
            <a:pPr marL="285750" indent="-285750">
              <a:buFont typeface="Wingdings" charset="2"/>
              <a:buChar char="ü"/>
            </a:pPr>
            <a:r>
              <a:rPr lang="en-US" dirty="0">
                <a:latin typeface="Calibri" charset="0"/>
                <a:ea typeface="Calibri" charset="0"/>
                <a:cs typeface="Calibri" charset="0"/>
              </a:rPr>
              <a:t>Personnel and vendor system access is adequately controlled and monitored.</a:t>
            </a:r>
          </a:p>
          <a:p>
            <a:r>
              <a:rPr lang="en-US" sz="2000" dirty="0">
                <a:latin typeface="Calibri" charset="0"/>
                <a:ea typeface="Calibri" charset="0"/>
                <a:cs typeface="Calibri" charset="0"/>
              </a:rPr>
              <a:t> </a:t>
            </a:r>
          </a:p>
          <a:p>
            <a:r>
              <a:rPr lang="en-US" sz="2400" u="sng" dirty="0">
                <a:solidFill>
                  <a:srgbClr val="D09F12"/>
                </a:solidFill>
                <a:latin typeface="Calibri" charset="0"/>
                <a:ea typeface="Calibri" charset="0"/>
                <a:cs typeface="Calibri" charset="0"/>
              </a:rPr>
              <a:t>PRINCIPLE 12 - POLICIES &amp; PROCEDURES</a:t>
            </a:r>
          </a:p>
          <a:p>
            <a:r>
              <a:rPr lang="en-US" sz="2000" b="1" dirty="0">
                <a:latin typeface="Calibri" charset="0"/>
                <a:ea typeface="Calibri" charset="0"/>
                <a:cs typeface="Calibri" charset="0"/>
              </a:rPr>
              <a:t> </a:t>
            </a:r>
            <a:endParaRPr lang="en-US" sz="2000" dirty="0">
              <a:latin typeface="Calibri" charset="0"/>
              <a:ea typeface="Calibri" charset="0"/>
              <a:cs typeface="Calibri" charset="0"/>
            </a:endParaRPr>
          </a:p>
          <a:p>
            <a:r>
              <a:rPr lang="en-US" sz="2000" dirty="0">
                <a:solidFill>
                  <a:srgbClr val="5B9BD5"/>
                </a:solidFill>
                <a:latin typeface="Calibri" charset="0"/>
                <a:ea typeface="Calibri" charset="0"/>
                <a:cs typeface="Calibri" charset="0"/>
              </a:rPr>
              <a:t>KEY POLICIES &amp; PROCEDURES IMPACTING FINANCIAL REPORTING</a:t>
            </a:r>
            <a:endParaRPr lang="en-US" sz="2000" dirty="0">
              <a:latin typeface="Calibri" charset="0"/>
              <a:ea typeface="Calibri" charset="0"/>
              <a:cs typeface="Calibri" charset="0"/>
            </a:endParaRPr>
          </a:p>
          <a:p>
            <a:pPr marL="285750" indent="-285750">
              <a:buFont typeface="Wingdings" charset="2"/>
              <a:buChar char="ü"/>
            </a:pPr>
            <a:r>
              <a:rPr lang="en-US" dirty="0">
                <a:latin typeface="Calibri" charset="0"/>
                <a:ea typeface="Calibri" charset="0"/>
                <a:cs typeface="Calibri" charset="0"/>
              </a:rPr>
              <a:t>Key policies and procedures governing financial reporting are properly articulated and communicated.</a:t>
            </a:r>
          </a:p>
          <a:p>
            <a:r>
              <a:rPr lang="en-US" dirty="0">
                <a:latin typeface="Calibri" charset="0"/>
                <a:ea typeface="Calibri" charset="0"/>
                <a:cs typeface="Calibri" charset="0"/>
              </a:rPr>
              <a:t> </a:t>
            </a:r>
          </a:p>
        </p:txBody>
      </p:sp>
    </p:spTree>
    <p:extLst>
      <p:ext uri="{BB962C8B-B14F-4D97-AF65-F5344CB8AC3E}">
        <p14:creationId xmlns:p14="http://schemas.microsoft.com/office/powerpoint/2010/main" val="5196741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0" y="6042454"/>
            <a:ext cx="12192000" cy="815546"/>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852616" cy="6042454"/>
          </a:xfrm>
          <a:prstGeom prst="rect">
            <a:avLst/>
          </a:prstGeom>
          <a:solidFill>
            <a:srgbClr val="D09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99255" y="6119833"/>
            <a:ext cx="2606246" cy="673136"/>
          </a:xfrm>
          <a:prstGeom prst="rect">
            <a:avLst/>
          </a:prstGeom>
        </p:spPr>
      </p:pic>
      <p:sp>
        <p:nvSpPr>
          <p:cNvPr id="4" name="TextBox 3"/>
          <p:cNvSpPr txBox="1"/>
          <p:nvPr/>
        </p:nvSpPr>
        <p:spPr>
          <a:xfrm>
            <a:off x="1131570" y="197712"/>
            <a:ext cx="10916781" cy="1015663"/>
          </a:xfrm>
          <a:prstGeom prst="rect">
            <a:avLst/>
          </a:prstGeom>
          <a:noFill/>
        </p:spPr>
        <p:txBody>
          <a:bodyPr wrap="square" rtlCol="0">
            <a:spAutoFit/>
          </a:bodyPr>
          <a:lstStyle/>
          <a:p>
            <a:r>
              <a:rPr lang="en-US" sz="3600" dirty="0">
                <a:solidFill>
                  <a:srgbClr val="5B9BD5"/>
                </a:solidFill>
                <a:latin typeface="Palatino nova Pro Titling" charset="0"/>
                <a:ea typeface="Palatino nova Pro Titling" charset="0"/>
                <a:cs typeface="Palatino nova Pro Titling" charset="0"/>
              </a:rPr>
              <a:t>The Navis Group Control Objectives Hierarchy</a:t>
            </a:r>
          </a:p>
          <a:p>
            <a:pPr algn="ctr"/>
            <a:r>
              <a:rPr lang="en-US" sz="2400" dirty="0">
                <a:solidFill>
                  <a:srgbClr val="D09F12"/>
                </a:solidFill>
                <a:latin typeface="Palatino nova Pro Titling" charset="0"/>
                <a:ea typeface="Palatino nova Pro Titling" charset="0"/>
                <a:cs typeface="Palatino nova Pro Titling" charset="0"/>
              </a:rPr>
              <a:t>Identifying, Articulating and Testing Key Controls </a:t>
            </a:r>
          </a:p>
        </p:txBody>
      </p:sp>
      <p:sp>
        <p:nvSpPr>
          <p:cNvPr id="8" name="TextBox 7"/>
          <p:cNvSpPr txBox="1"/>
          <p:nvPr/>
        </p:nvSpPr>
        <p:spPr>
          <a:xfrm>
            <a:off x="1467467" y="2036001"/>
            <a:ext cx="10132541" cy="2185214"/>
          </a:xfrm>
          <a:prstGeom prst="rect">
            <a:avLst/>
          </a:prstGeom>
          <a:noFill/>
        </p:spPr>
        <p:txBody>
          <a:bodyPr wrap="square" rtlCol="0">
            <a:spAutoFit/>
          </a:bodyPr>
          <a:lstStyle/>
          <a:p>
            <a:r>
              <a:rPr lang="en-US" sz="2400" u="sng" dirty="0">
                <a:solidFill>
                  <a:srgbClr val="D09F12"/>
                </a:solidFill>
                <a:latin typeface="Calibri" charset="0"/>
                <a:ea typeface="Calibri" charset="0"/>
                <a:cs typeface="Calibri" charset="0"/>
              </a:rPr>
              <a:t>PRINCIPLE 13 </a:t>
            </a:r>
            <a:r>
              <a:rPr lang="mr-IN" sz="2400" u="sng" dirty="0">
                <a:solidFill>
                  <a:srgbClr val="D09F12"/>
                </a:solidFill>
                <a:latin typeface="Calibri" charset="0"/>
                <a:ea typeface="Calibri" charset="0"/>
                <a:cs typeface="Calibri" charset="0"/>
              </a:rPr>
              <a:t>–</a:t>
            </a:r>
            <a:r>
              <a:rPr lang="en-US" sz="2400" u="sng" dirty="0">
                <a:solidFill>
                  <a:srgbClr val="D09F12"/>
                </a:solidFill>
                <a:latin typeface="Calibri" charset="0"/>
                <a:ea typeface="Calibri" charset="0"/>
                <a:cs typeface="Calibri" charset="0"/>
              </a:rPr>
              <a:t> RELEVENT INFORMATION</a:t>
            </a:r>
          </a:p>
          <a:p>
            <a:r>
              <a:rPr lang="en-US" sz="2000" b="1" dirty="0">
                <a:latin typeface="Calibri" charset="0"/>
                <a:ea typeface="Calibri" charset="0"/>
                <a:cs typeface="Calibri" charset="0"/>
              </a:rPr>
              <a:t> </a:t>
            </a:r>
            <a:endParaRPr lang="en-US" sz="2000" dirty="0">
              <a:latin typeface="Calibri" charset="0"/>
              <a:ea typeface="Calibri" charset="0"/>
              <a:cs typeface="Calibri" charset="0"/>
            </a:endParaRPr>
          </a:p>
          <a:p>
            <a:r>
              <a:rPr lang="en-US" dirty="0">
                <a:solidFill>
                  <a:srgbClr val="5B9BD5"/>
                </a:solidFill>
                <a:latin typeface="Calibri" charset="0"/>
                <a:ea typeface="Calibri" charset="0"/>
                <a:cs typeface="Calibri" charset="0"/>
              </a:rPr>
              <a:t>SPREADSHEETS; CUSTOM REPORTS &amp; QUERIES</a:t>
            </a:r>
            <a:endParaRPr lang="en-US" dirty="0">
              <a:latin typeface="Calibri" charset="0"/>
              <a:ea typeface="Calibri" charset="0"/>
              <a:cs typeface="Calibri" charset="0"/>
            </a:endParaRPr>
          </a:p>
          <a:p>
            <a:endParaRPr lang="en-US" b="1" dirty="0"/>
          </a:p>
          <a:p>
            <a:pPr marL="285750" indent="-285750">
              <a:buFont typeface="Wingdings" charset="2"/>
              <a:buChar char="ü"/>
            </a:pPr>
            <a:r>
              <a:rPr lang="en-US" dirty="0">
                <a:latin typeface="Calibri" charset="0"/>
                <a:ea typeface="Calibri" charset="0"/>
                <a:cs typeface="Calibri" charset="0"/>
              </a:rPr>
              <a:t>Reporting precision - information is timely, current, accurate, complete, accessible, protected, and verifiable and retained. </a:t>
            </a:r>
            <a:r>
              <a:rPr lang="en-US" sz="2000" dirty="0">
                <a:latin typeface="Calibri" charset="0"/>
                <a:ea typeface="Calibri" charset="0"/>
                <a:cs typeface="Calibri" charset="0"/>
              </a:rPr>
              <a:t> </a:t>
            </a:r>
          </a:p>
          <a:p>
            <a:r>
              <a:rPr lang="en-US" dirty="0">
                <a:latin typeface="Calibri" charset="0"/>
                <a:ea typeface="Calibri" charset="0"/>
                <a:cs typeface="Calibri" charset="0"/>
              </a:rPr>
              <a:t> </a:t>
            </a:r>
          </a:p>
        </p:txBody>
      </p:sp>
    </p:spTree>
    <p:extLst>
      <p:ext uri="{BB962C8B-B14F-4D97-AF65-F5344CB8AC3E}">
        <p14:creationId xmlns:p14="http://schemas.microsoft.com/office/powerpoint/2010/main" val="7290001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0" y="6042454"/>
            <a:ext cx="12192000" cy="815546"/>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852616" cy="6042454"/>
          </a:xfrm>
          <a:prstGeom prst="rect">
            <a:avLst/>
          </a:prstGeom>
          <a:solidFill>
            <a:srgbClr val="D09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99255" y="6119833"/>
            <a:ext cx="2606246" cy="673136"/>
          </a:xfrm>
          <a:prstGeom prst="rect">
            <a:avLst/>
          </a:prstGeom>
        </p:spPr>
      </p:pic>
      <p:sp>
        <p:nvSpPr>
          <p:cNvPr id="4" name="TextBox 3"/>
          <p:cNvSpPr txBox="1"/>
          <p:nvPr/>
        </p:nvSpPr>
        <p:spPr>
          <a:xfrm>
            <a:off x="1188720" y="356251"/>
            <a:ext cx="10916781" cy="1015663"/>
          </a:xfrm>
          <a:prstGeom prst="rect">
            <a:avLst/>
          </a:prstGeom>
          <a:noFill/>
        </p:spPr>
        <p:txBody>
          <a:bodyPr wrap="square" rtlCol="0">
            <a:spAutoFit/>
          </a:bodyPr>
          <a:lstStyle/>
          <a:p>
            <a:pPr algn="ctr"/>
            <a:r>
              <a:rPr lang="en-US" sz="3600" dirty="0">
                <a:solidFill>
                  <a:srgbClr val="5B9BD5"/>
                </a:solidFill>
                <a:latin typeface="Palatino nova Pro Titling" charset="0"/>
              </a:rPr>
              <a:t>ICFR Control Design Considerations</a:t>
            </a:r>
          </a:p>
          <a:p>
            <a:pPr algn="ctr"/>
            <a:r>
              <a:rPr lang="en-US" sz="2400" dirty="0">
                <a:solidFill>
                  <a:srgbClr val="D09F12"/>
                </a:solidFill>
                <a:latin typeface="Palatino nova Pro Titling" charset="0"/>
              </a:rPr>
              <a:t>Getting Ready – Best Practice</a:t>
            </a:r>
          </a:p>
        </p:txBody>
      </p:sp>
      <p:sp>
        <p:nvSpPr>
          <p:cNvPr id="8" name="TextBox 7"/>
          <p:cNvSpPr txBox="1"/>
          <p:nvPr/>
        </p:nvSpPr>
        <p:spPr>
          <a:xfrm>
            <a:off x="1212351" y="1371914"/>
            <a:ext cx="10531011" cy="3816429"/>
          </a:xfrm>
          <a:prstGeom prst="rect">
            <a:avLst/>
          </a:prstGeom>
          <a:noFill/>
        </p:spPr>
        <p:txBody>
          <a:bodyPr wrap="square" rtlCol="0">
            <a:spAutoFit/>
          </a:bodyPr>
          <a:lstStyle/>
          <a:p>
            <a:pPr marL="342900" lvl="0" indent="-342900">
              <a:buFont typeface="+mj-lt"/>
              <a:buAutoNum type="arabicPeriod"/>
            </a:pPr>
            <a:r>
              <a:rPr lang="en-US" sz="1600" dirty="0"/>
              <a:t>The key element of this control is authorization / approval</a:t>
            </a:r>
          </a:p>
          <a:p>
            <a:pPr marL="342900" lvl="0" indent="-342900">
              <a:buFont typeface="+mj-lt"/>
              <a:buAutoNum type="arabicPeriod"/>
            </a:pPr>
            <a:r>
              <a:rPr lang="en-US" sz="1600" dirty="0"/>
              <a:t>Key to this control is explicit evidence of review/acceptance/approval (i.e. more than tacit or verbal; verifiable)</a:t>
            </a:r>
          </a:p>
          <a:p>
            <a:pPr marL="342900" lvl="0" indent="-342900">
              <a:buFont typeface="+mj-lt"/>
              <a:buAutoNum type="arabicPeriod"/>
            </a:pPr>
            <a:r>
              <a:rPr lang="en-US" sz="1600" dirty="0"/>
              <a:t>A key element of this control is segregation of duties</a:t>
            </a:r>
          </a:p>
          <a:p>
            <a:pPr marL="342900" lvl="0" indent="-342900">
              <a:buFont typeface="+mj-lt"/>
              <a:buAutoNum type="arabicPeriod"/>
            </a:pPr>
            <a:r>
              <a:rPr lang="en-US" sz="1600" dirty="0"/>
              <a:t>A key element of this control is restricted access to transactional capability</a:t>
            </a:r>
          </a:p>
          <a:p>
            <a:pPr marL="342900" lvl="0" indent="-342900">
              <a:buFont typeface="+mj-lt"/>
              <a:buAutoNum type="arabicPeriod"/>
            </a:pPr>
            <a:r>
              <a:rPr lang="en-US" sz="1600" dirty="0"/>
              <a:t>The key element of this QC control is clarity of how the data is verified (i.e. source documents versus specific key fields) – What is the reviewer expected to accomplish?</a:t>
            </a:r>
          </a:p>
          <a:p>
            <a:pPr marL="342900" lvl="0" indent="-342900">
              <a:buFont typeface="+mj-lt"/>
              <a:buAutoNum type="arabicPeriod"/>
            </a:pPr>
            <a:r>
              <a:rPr lang="en-US" sz="1600" dirty="0"/>
              <a:t>A key element/presumption of this control is competence/experience/training to perform the task</a:t>
            </a:r>
          </a:p>
          <a:p>
            <a:pPr marL="342900" lvl="0" indent="-342900">
              <a:buFont typeface="+mj-lt"/>
              <a:buAutoNum type="arabicPeriod"/>
            </a:pPr>
            <a:r>
              <a:rPr lang="en-US" sz="1600" dirty="0"/>
              <a:t>Key elements of reconciliation controls are performance/sign-off (inclusive of “clearing” stale items) and review/sign-off</a:t>
            </a:r>
          </a:p>
          <a:p>
            <a:pPr marL="342900" lvl="0" indent="-342900">
              <a:buFont typeface="+mj-lt"/>
              <a:buAutoNum type="arabicPeriod"/>
            </a:pPr>
            <a:r>
              <a:rPr lang="en-US" sz="1600" dirty="0"/>
              <a:t>The key element of this control is the independent analysis of results for reasonableness</a:t>
            </a:r>
          </a:p>
          <a:p>
            <a:pPr marL="342900" lvl="0" indent="-342900">
              <a:buFont typeface="+mj-lt"/>
              <a:buAutoNum type="arabicPeriod"/>
            </a:pPr>
            <a:r>
              <a:rPr lang="en-US" sz="1600" dirty="0"/>
              <a:t>The key element for policy review is that the Board (or management) has updated, reviewed and approved with regular frequency (at least annually)</a:t>
            </a:r>
          </a:p>
          <a:p>
            <a:pPr marL="342900" lvl="0" indent="-342900">
              <a:buFont typeface="+mj-lt"/>
              <a:buAutoNum type="arabicPeriod"/>
            </a:pPr>
            <a:r>
              <a:rPr lang="en-US" sz="1600" dirty="0"/>
              <a:t>The key element for tech access controls is precision with respect to abilities “turned on” or terminated</a:t>
            </a:r>
          </a:p>
          <a:p>
            <a:pPr marL="342900" lvl="0" indent="-342900">
              <a:buFont typeface="+mj-lt"/>
              <a:buAutoNum type="arabicPeriod"/>
            </a:pPr>
            <a:r>
              <a:rPr lang="en-US" sz="1600" dirty="0"/>
              <a:t>The key element of tech permission reviews is appropriateness of current available access capabilities</a:t>
            </a:r>
          </a:p>
          <a:p>
            <a:pPr marL="342900" lvl="0" indent="-342900">
              <a:buFont typeface="+mj-lt"/>
              <a:buAutoNum type="arabicPeriod"/>
            </a:pPr>
            <a:r>
              <a:rPr lang="en-US" sz="1600" dirty="0"/>
              <a:t>Key to SOC and SSAE-16-18 control procedures are thorough, competent review and follow-up on user considerations</a:t>
            </a:r>
          </a:p>
          <a:p>
            <a:r>
              <a:rPr lang="en-US" dirty="0">
                <a:latin typeface="Calibri" charset="0"/>
                <a:ea typeface="Calibri" charset="0"/>
                <a:cs typeface="Calibri" charset="0"/>
              </a:rPr>
              <a:t> </a:t>
            </a:r>
          </a:p>
        </p:txBody>
      </p:sp>
    </p:spTree>
    <p:extLst>
      <p:ext uri="{BB962C8B-B14F-4D97-AF65-F5344CB8AC3E}">
        <p14:creationId xmlns:p14="http://schemas.microsoft.com/office/powerpoint/2010/main" val="1089875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0" y="6042454"/>
            <a:ext cx="12192000" cy="815546"/>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852616" cy="6042454"/>
          </a:xfrm>
          <a:prstGeom prst="rect">
            <a:avLst/>
          </a:prstGeom>
          <a:solidFill>
            <a:srgbClr val="D09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99255" y="6119833"/>
            <a:ext cx="2606246" cy="673136"/>
          </a:xfrm>
          <a:prstGeom prst="rect">
            <a:avLst/>
          </a:prstGeom>
        </p:spPr>
      </p:pic>
      <p:sp>
        <p:nvSpPr>
          <p:cNvPr id="4" name="TextBox 3"/>
          <p:cNvSpPr txBox="1"/>
          <p:nvPr/>
        </p:nvSpPr>
        <p:spPr>
          <a:xfrm>
            <a:off x="1131570" y="197712"/>
            <a:ext cx="10916781" cy="1015663"/>
          </a:xfrm>
          <a:prstGeom prst="rect">
            <a:avLst/>
          </a:prstGeom>
          <a:noFill/>
        </p:spPr>
        <p:txBody>
          <a:bodyPr wrap="square" rtlCol="0">
            <a:spAutoFit/>
          </a:bodyPr>
          <a:lstStyle/>
          <a:p>
            <a:pPr algn="ctr"/>
            <a:r>
              <a:rPr lang="en-US" sz="3600" dirty="0">
                <a:solidFill>
                  <a:srgbClr val="5B9BD5"/>
                </a:solidFill>
                <a:latin typeface="Palatino nova Pro Titling" charset="0"/>
              </a:rPr>
              <a:t>ICFR Data Precision Considerations</a:t>
            </a:r>
          </a:p>
          <a:p>
            <a:pPr algn="ctr"/>
            <a:r>
              <a:rPr lang="en-US" sz="2400" dirty="0">
                <a:solidFill>
                  <a:srgbClr val="D09F12"/>
                </a:solidFill>
                <a:latin typeface="Palatino nova Pro Titling" charset="0"/>
              </a:rPr>
              <a:t>A New and Significant Focus</a:t>
            </a:r>
          </a:p>
        </p:txBody>
      </p:sp>
      <p:sp>
        <p:nvSpPr>
          <p:cNvPr id="8" name="TextBox 7"/>
          <p:cNvSpPr txBox="1"/>
          <p:nvPr/>
        </p:nvSpPr>
        <p:spPr>
          <a:xfrm>
            <a:off x="1212351" y="1371914"/>
            <a:ext cx="10531011" cy="3139321"/>
          </a:xfrm>
          <a:prstGeom prst="rect">
            <a:avLst/>
          </a:prstGeom>
          <a:noFill/>
        </p:spPr>
        <p:txBody>
          <a:bodyPr wrap="square" rtlCol="0">
            <a:spAutoFit/>
          </a:bodyPr>
          <a:lstStyle/>
          <a:p>
            <a:pPr marL="342900" indent="-342900">
              <a:buFont typeface="+mj-lt"/>
              <a:buAutoNum type="arabicPeriod"/>
            </a:pPr>
            <a:r>
              <a:rPr lang="en-US" sz="2000" dirty="0"/>
              <a:t>Spreadsheets utilized maintain integrity relative to calculated fields 									(i.e. are such fields “locked down”)</a:t>
            </a:r>
          </a:p>
          <a:p>
            <a:pPr marL="342900" indent="-342900">
              <a:buFont typeface="+mj-lt"/>
              <a:buAutoNum type="arabicPeriod"/>
            </a:pPr>
            <a:r>
              <a:rPr lang="en-US" sz="2000" dirty="0"/>
              <a:t>Spreadsheet workbooks are clear with respect to the inclusivity of multiple worksheet tabs</a:t>
            </a:r>
          </a:p>
          <a:p>
            <a:pPr marL="342900" indent="-342900">
              <a:buFont typeface="+mj-lt"/>
              <a:buAutoNum type="arabicPeriod"/>
            </a:pPr>
            <a:r>
              <a:rPr lang="en-US" sz="2000" dirty="0"/>
              <a:t>Key financial reporting spreadsheets have limited access (key personnel only)</a:t>
            </a:r>
          </a:p>
          <a:p>
            <a:pPr marL="342900" indent="-342900">
              <a:buFont typeface="+mj-lt"/>
              <a:buAutoNum type="arabicPeriod"/>
            </a:pPr>
            <a:r>
              <a:rPr lang="en-US" sz="2000" dirty="0"/>
              <a:t>Writers of custom queries/reports have the appropriate level of competence/experience/training to effectively extract data to result in a precise outcome/output</a:t>
            </a:r>
          </a:p>
          <a:p>
            <a:pPr marL="342900" indent="-342900">
              <a:buFont typeface="+mj-lt"/>
              <a:buAutoNum type="arabicPeriod"/>
            </a:pPr>
            <a:r>
              <a:rPr lang="en-US" sz="2000" dirty="0"/>
              <a:t>Custom queries/reports are independently validated/verified</a:t>
            </a:r>
          </a:p>
          <a:p>
            <a:pPr marL="342900" indent="-342900">
              <a:buFont typeface="+mj-lt"/>
              <a:buAutoNum type="arabicPeriod"/>
            </a:pPr>
            <a:r>
              <a:rPr lang="en-US" sz="2000" dirty="0"/>
              <a:t>Data links from ancillary systems feeding core, general ledger and/or spreadsheet calculations have integrity and are independently validated/verified</a:t>
            </a:r>
          </a:p>
          <a:p>
            <a:r>
              <a:rPr lang="en-US" dirty="0">
                <a:latin typeface="Calibri" charset="0"/>
                <a:ea typeface="Calibri" charset="0"/>
                <a:cs typeface="Calibri" charset="0"/>
              </a:rPr>
              <a:t> </a:t>
            </a:r>
          </a:p>
        </p:txBody>
      </p:sp>
    </p:spTree>
    <p:extLst>
      <p:ext uri="{BB962C8B-B14F-4D97-AF65-F5344CB8AC3E}">
        <p14:creationId xmlns:p14="http://schemas.microsoft.com/office/powerpoint/2010/main" val="3653719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0" y="6042454"/>
            <a:ext cx="12192000" cy="815546"/>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852616" cy="6042454"/>
          </a:xfrm>
          <a:prstGeom prst="rect">
            <a:avLst/>
          </a:prstGeom>
          <a:solidFill>
            <a:srgbClr val="D09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99255" y="6119833"/>
            <a:ext cx="2606246" cy="673136"/>
          </a:xfrm>
          <a:prstGeom prst="rect">
            <a:avLst/>
          </a:prstGeom>
        </p:spPr>
      </p:pic>
      <p:sp>
        <p:nvSpPr>
          <p:cNvPr id="4" name="TextBox 3"/>
          <p:cNvSpPr txBox="1"/>
          <p:nvPr/>
        </p:nvSpPr>
        <p:spPr>
          <a:xfrm>
            <a:off x="1383956" y="197712"/>
            <a:ext cx="10219039" cy="646331"/>
          </a:xfrm>
          <a:prstGeom prst="rect">
            <a:avLst/>
          </a:prstGeom>
          <a:noFill/>
        </p:spPr>
        <p:txBody>
          <a:bodyPr wrap="square" rtlCol="0">
            <a:spAutoFit/>
          </a:bodyPr>
          <a:lstStyle/>
          <a:p>
            <a:r>
              <a:rPr lang="en-US" sz="3600" dirty="0">
                <a:solidFill>
                  <a:srgbClr val="5B9BD5"/>
                </a:solidFill>
                <a:latin typeface="Palatino nova Pro Titling" charset="0"/>
                <a:ea typeface="Palatino nova Pro Titling" charset="0"/>
                <a:cs typeface="Palatino nova Pro Titling" charset="0"/>
              </a:rPr>
              <a:t>Internal Controls over Financial Reporting</a:t>
            </a:r>
          </a:p>
        </p:txBody>
      </p:sp>
      <p:sp>
        <p:nvSpPr>
          <p:cNvPr id="8" name="TextBox 7"/>
          <p:cNvSpPr txBox="1"/>
          <p:nvPr/>
        </p:nvSpPr>
        <p:spPr>
          <a:xfrm>
            <a:off x="1433383" y="1075038"/>
            <a:ext cx="10132541" cy="4493538"/>
          </a:xfrm>
          <a:prstGeom prst="rect">
            <a:avLst/>
          </a:prstGeom>
          <a:noFill/>
        </p:spPr>
        <p:txBody>
          <a:bodyPr wrap="square" rtlCol="0">
            <a:spAutoFit/>
          </a:bodyPr>
          <a:lstStyle/>
          <a:p>
            <a:r>
              <a:rPr lang="en-US" sz="2400" u="sng" dirty="0">
                <a:solidFill>
                  <a:srgbClr val="D09F12"/>
                </a:solidFill>
                <a:latin typeface="Calibri" charset="0"/>
                <a:ea typeface="Calibri" charset="0"/>
                <a:cs typeface="Calibri" charset="0"/>
              </a:rPr>
              <a:t>Introduction to COSO / FDICIA / SOX</a:t>
            </a:r>
          </a:p>
          <a:p>
            <a:endParaRPr lang="en-US" dirty="0">
              <a:latin typeface="Calibri" charset="0"/>
              <a:ea typeface="Calibri" charset="0"/>
              <a:cs typeface="Calibri" charset="0"/>
            </a:endParaRPr>
          </a:p>
          <a:p>
            <a:r>
              <a:rPr lang="en-US" dirty="0">
                <a:latin typeface="Calibri" charset="0"/>
                <a:ea typeface="Calibri" charset="0"/>
                <a:cs typeface="Calibri" charset="0"/>
              </a:rPr>
              <a:t>Banks with assets exceeding $1 billion are subject to FDICIA</a:t>
            </a:r>
          </a:p>
          <a:p>
            <a:endParaRPr lang="en-US" dirty="0">
              <a:latin typeface="Calibri" charset="0"/>
              <a:ea typeface="Calibri" charset="0"/>
              <a:cs typeface="Calibri" charset="0"/>
            </a:endParaRPr>
          </a:p>
          <a:p>
            <a:r>
              <a:rPr lang="en-US" dirty="0">
                <a:latin typeface="Calibri" charset="0"/>
                <a:ea typeface="Calibri" charset="0"/>
                <a:cs typeface="Calibri" charset="0"/>
              </a:rPr>
              <a:t>Stocks banks with a market cap exceeding $75 million are subject to Sarbanes-Oxley {SOX}</a:t>
            </a:r>
          </a:p>
          <a:p>
            <a:endParaRPr lang="en-US" dirty="0">
              <a:latin typeface="Calibri" charset="0"/>
              <a:ea typeface="Calibri" charset="0"/>
              <a:cs typeface="Calibri" charset="0"/>
            </a:endParaRPr>
          </a:p>
          <a:p>
            <a:r>
              <a:rPr lang="en-US" dirty="0">
                <a:latin typeface="Calibri" charset="0"/>
                <a:ea typeface="Calibri" charset="0"/>
                <a:cs typeface="Calibri" charset="0"/>
              </a:rPr>
              <a:t>COSO is the best practice methodology for compliance</a:t>
            </a:r>
          </a:p>
          <a:p>
            <a:endParaRPr lang="en-US" dirty="0">
              <a:latin typeface="Calibri" charset="0"/>
              <a:ea typeface="Calibri" charset="0"/>
              <a:cs typeface="Calibri" charset="0"/>
            </a:endParaRPr>
          </a:p>
          <a:p>
            <a:r>
              <a:rPr lang="en-US" dirty="0">
                <a:latin typeface="Calibri" charset="0"/>
                <a:ea typeface="Calibri" charset="0"/>
                <a:cs typeface="Calibri" charset="0"/>
              </a:rPr>
              <a:t>Internal controls over financial reporting {ICFR} is the operational / transactional focus</a:t>
            </a:r>
          </a:p>
          <a:p>
            <a:endParaRPr lang="en-US" dirty="0">
              <a:latin typeface="Calibri" charset="0"/>
              <a:ea typeface="Calibri" charset="0"/>
              <a:cs typeface="Calibri" charset="0"/>
            </a:endParaRPr>
          </a:p>
          <a:p>
            <a:r>
              <a:rPr lang="en-US" dirty="0">
                <a:latin typeface="Calibri" charset="0"/>
                <a:ea typeface="Calibri" charset="0"/>
                <a:cs typeface="Calibri" charset="0"/>
              </a:rPr>
              <a:t>COSO’s 17 principles guide the cultural aspects of compliance</a:t>
            </a:r>
          </a:p>
          <a:p>
            <a:endParaRPr lang="en-US" dirty="0">
              <a:latin typeface="Calibri" charset="0"/>
              <a:ea typeface="Calibri" charset="0"/>
              <a:cs typeface="Calibri" charset="0"/>
            </a:endParaRPr>
          </a:p>
          <a:p>
            <a:r>
              <a:rPr lang="en-US" dirty="0">
                <a:latin typeface="Calibri" charset="0"/>
                <a:ea typeface="Calibri" charset="0"/>
                <a:cs typeface="Calibri" charset="0"/>
              </a:rPr>
              <a:t>2 components : operational / transactional integrity and cultural / corporate governance integrity</a:t>
            </a:r>
          </a:p>
          <a:p>
            <a:endParaRPr lang="en-US" dirty="0">
              <a:latin typeface="Calibri" charset="0"/>
              <a:ea typeface="Calibri" charset="0"/>
              <a:cs typeface="Calibri" charset="0"/>
            </a:endParaRPr>
          </a:p>
          <a:p>
            <a:pPr algn="r"/>
            <a:r>
              <a:rPr lang="en-US" dirty="0">
                <a:solidFill>
                  <a:srgbClr val="D09F12"/>
                </a:solidFill>
                <a:latin typeface="Calibri" charset="0"/>
                <a:ea typeface="Calibri" charset="0"/>
                <a:cs typeface="Calibri" charset="0"/>
              </a:rPr>
              <a:t>Let’s explore the acronyms and the details   </a:t>
            </a:r>
            <a:r>
              <a:rPr lang="en-US" sz="2800" dirty="0">
                <a:solidFill>
                  <a:srgbClr val="5B9BD5"/>
                </a:solidFill>
                <a:latin typeface="Calibri" charset="0"/>
                <a:ea typeface="Calibri" charset="0"/>
                <a:cs typeface="Calibri" charset="0"/>
                <a:sym typeface="Wingdings"/>
              </a:rPr>
              <a:t></a:t>
            </a:r>
            <a:endParaRPr lang="en-US" sz="2800" dirty="0">
              <a:solidFill>
                <a:srgbClr val="5B9BD5"/>
              </a:solidFill>
              <a:latin typeface="Calibri" charset="0"/>
              <a:ea typeface="Calibri" charset="0"/>
              <a:cs typeface="Calibri" charset="0"/>
            </a:endParaRPr>
          </a:p>
        </p:txBody>
      </p:sp>
      <p:sp>
        <p:nvSpPr>
          <p:cNvPr id="3" name="Rectangle 4"/>
          <p:cNvSpPr>
            <a:spLocks noChangeArrowheads="1"/>
          </p:cNvSpPr>
          <p:nvPr/>
        </p:nvSpPr>
        <p:spPr bwMode="auto">
          <a:xfrm>
            <a:off x="14045866" y="1014292"/>
            <a:ext cx="7207940" cy="45719"/>
          </a:xfrm>
          <a:prstGeom prst="rect">
            <a:avLst/>
          </a:prstGeom>
          <a:solidFill>
            <a:srgbClr val="D09F12"/>
          </a:solidFill>
          <a:ln>
            <a:noFill/>
          </a:ln>
          <a:effectLst/>
        </p:spPr>
        <p:txBody>
          <a:bodyPr vert="horz" wrap="square" lIns="91440" tIns="45720" rIns="91440" bIns="45720" numCol="1" anchor="ctr" anchorCtr="0" compatLnSpc="1">
            <a:prstTxWarp prst="textNoShape">
              <a:avLst/>
            </a:prstTxWarp>
            <a:spAutoFit/>
          </a:bodyPr>
          <a:lstStyle/>
          <a:p>
            <a:endParaRPr lang="en-US"/>
          </a:p>
        </p:txBody>
      </p:sp>
      <p:pic>
        <p:nvPicPr>
          <p:cNvPr id="1027" name="Picture 6" descr="Chinese symbol for integr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35416" y="1014293"/>
            <a:ext cx="1413989" cy="722037"/>
          </a:xfrm>
          <a:prstGeom prst="rect">
            <a:avLst/>
          </a:prstGeom>
          <a:solidFill>
            <a:srgbClr val="D09F12"/>
          </a:solidFill>
        </p:spPr>
      </p:pic>
      <p:sp>
        <p:nvSpPr>
          <p:cNvPr id="9" name="TextBox 8"/>
          <p:cNvSpPr txBox="1"/>
          <p:nvPr/>
        </p:nvSpPr>
        <p:spPr>
          <a:xfrm>
            <a:off x="10181689" y="1726060"/>
            <a:ext cx="1329360" cy="369332"/>
          </a:xfrm>
          <a:prstGeom prst="rect">
            <a:avLst/>
          </a:prstGeom>
          <a:noFill/>
        </p:spPr>
        <p:txBody>
          <a:bodyPr wrap="square" rtlCol="0">
            <a:spAutoFit/>
          </a:bodyPr>
          <a:lstStyle/>
          <a:p>
            <a:r>
              <a:rPr lang="en-US" dirty="0">
                <a:solidFill>
                  <a:srgbClr val="5B9BD5"/>
                </a:solidFill>
                <a:latin typeface="Palatino nova Pro Titling" charset="0"/>
                <a:ea typeface="Palatino nova Pro Titling" charset="0"/>
                <a:cs typeface="Palatino nova Pro Titling" charset="0"/>
              </a:rPr>
              <a:t>integrity</a:t>
            </a:r>
          </a:p>
        </p:txBody>
      </p:sp>
    </p:spTree>
    <p:extLst>
      <p:ext uri="{BB962C8B-B14F-4D97-AF65-F5344CB8AC3E}">
        <p14:creationId xmlns:p14="http://schemas.microsoft.com/office/powerpoint/2010/main" val="1735650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0" y="6042454"/>
            <a:ext cx="12192000" cy="815546"/>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852616" cy="6042454"/>
          </a:xfrm>
          <a:prstGeom prst="rect">
            <a:avLst/>
          </a:prstGeom>
          <a:solidFill>
            <a:srgbClr val="D09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99255" y="6119833"/>
            <a:ext cx="2606246" cy="673136"/>
          </a:xfrm>
          <a:prstGeom prst="rect">
            <a:avLst/>
          </a:prstGeom>
        </p:spPr>
      </p:pic>
      <p:sp>
        <p:nvSpPr>
          <p:cNvPr id="4" name="TextBox 3"/>
          <p:cNvSpPr txBox="1"/>
          <p:nvPr/>
        </p:nvSpPr>
        <p:spPr>
          <a:xfrm>
            <a:off x="1433383" y="197712"/>
            <a:ext cx="10279156" cy="646331"/>
          </a:xfrm>
          <a:prstGeom prst="rect">
            <a:avLst/>
          </a:prstGeom>
          <a:noFill/>
        </p:spPr>
        <p:txBody>
          <a:bodyPr wrap="square" rtlCol="0">
            <a:spAutoFit/>
          </a:bodyPr>
          <a:lstStyle/>
          <a:p>
            <a:r>
              <a:rPr lang="en-US" sz="3600" dirty="0">
                <a:solidFill>
                  <a:srgbClr val="5B9BD5"/>
                </a:solidFill>
                <a:latin typeface="Palatino nova Pro Titling" charset="0"/>
                <a:ea typeface="Palatino nova Pro Titling" charset="0"/>
                <a:cs typeface="Palatino nova Pro Titling" charset="0"/>
              </a:rPr>
              <a:t>FDICIA vs. SOX vs. COSO</a:t>
            </a:r>
            <a:r>
              <a:rPr lang="en-US" sz="2800" dirty="0">
                <a:solidFill>
                  <a:srgbClr val="D09F12"/>
                </a:solidFill>
                <a:latin typeface="Palatino nova Pro Titling" charset="0"/>
                <a:ea typeface="Palatino nova Pro Titling" charset="0"/>
                <a:cs typeface="Palatino nova Pro Titling" charset="0"/>
              </a:rPr>
              <a:t> –</a:t>
            </a:r>
            <a:r>
              <a:rPr lang="en-US" sz="3600" dirty="0">
                <a:solidFill>
                  <a:srgbClr val="D09F12"/>
                </a:solidFill>
                <a:latin typeface="Palatino nova Pro Titling" charset="0"/>
                <a:ea typeface="Palatino nova Pro Titling" charset="0"/>
                <a:cs typeface="Palatino nova Pro Titling" charset="0"/>
              </a:rPr>
              <a:t> </a:t>
            </a:r>
            <a:r>
              <a:rPr lang="en-US" sz="2800" dirty="0">
                <a:solidFill>
                  <a:srgbClr val="D09F12"/>
                </a:solidFill>
                <a:latin typeface="Palatino nova Pro Titling" charset="0"/>
                <a:ea typeface="Palatino nova Pro Titling" charset="0"/>
                <a:cs typeface="Palatino nova Pro Titling" charset="0"/>
              </a:rPr>
              <a:t>important distinctions</a:t>
            </a:r>
          </a:p>
        </p:txBody>
      </p:sp>
      <p:sp>
        <p:nvSpPr>
          <p:cNvPr id="8" name="TextBox 7"/>
          <p:cNvSpPr txBox="1"/>
          <p:nvPr/>
        </p:nvSpPr>
        <p:spPr>
          <a:xfrm>
            <a:off x="1456037" y="980604"/>
            <a:ext cx="10132541" cy="4882747"/>
          </a:xfrm>
          <a:prstGeom prst="rect">
            <a:avLst/>
          </a:prstGeom>
          <a:noFill/>
        </p:spPr>
        <p:txBody>
          <a:bodyPr wrap="square" rtlCol="0">
            <a:spAutoFit/>
          </a:bodyPr>
          <a:lstStyle/>
          <a:p>
            <a:r>
              <a:rPr lang="en-US" sz="2400" u="sng" dirty="0">
                <a:solidFill>
                  <a:srgbClr val="D09F12"/>
                </a:solidFill>
                <a:latin typeface="Calibri" charset="0"/>
                <a:ea typeface="Calibri" charset="0"/>
                <a:cs typeface="Calibri" charset="0"/>
              </a:rPr>
              <a:t>FDICIA</a:t>
            </a:r>
          </a:p>
          <a:p>
            <a:pPr>
              <a:lnSpc>
                <a:spcPct val="114000"/>
              </a:lnSpc>
            </a:pPr>
            <a:endParaRPr lang="en-US" dirty="0">
              <a:solidFill>
                <a:srgbClr val="000000"/>
              </a:solidFill>
            </a:endParaRPr>
          </a:p>
          <a:p>
            <a:pPr>
              <a:lnSpc>
                <a:spcPct val="114000"/>
              </a:lnSpc>
            </a:pPr>
            <a:r>
              <a:rPr lang="en-US" dirty="0">
                <a:latin typeface="Calibri" charset="0"/>
                <a:ea typeface="Calibri" charset="0"/>
                <a:cs typeface="Calibri" charset="0"/>
              </a:rPr>
              <a:t>FDICIA (the FDIC Improvement Act of 1991, as amended) in part, requires banks with assets exceeding $1 billion to assert that an internal control methodology is in place to assure the integrity of the annual audited financial statements, as well as the four quarterly Call Reports. </a:t>
            </a:r>
          </a:p>
          <a:p>
            <a:pPr>
              <a:lnSpc>
                <a:spcPct val="114000"/>
              </a:lnSpc>
            </a:pPr>
            <a:endParaRPr lang="en-US" dirty="0">
              <a:latin typeface="Calibri" charset="0"/>
              <a:ea typeface="Calibri" charset="0"/>
              <a:cs typeface="Calibri" charset="0"/>
            </a:endParaRPr>
          </a:p>
          <a:p>
            <a:pPr>
              <a:lnSpc>
                <a:spcPct val="114000"/>
              </a:lnSpc>
            </a:pPr>
            <a:r>
              <a:rPr lang="en-US" dirty="0">
                <a:latin typeface="Calibri" charset="0"/>
                <a:ea typeface="Calibri" charset="0"/>
                <a:cs typeface="Calibri" charset="0"/>
              </a:rPr>
              <a:t>Who “asserts”? CEO &amp; CFO sign off on an assertion letter</a:t>
            </a:r>
          </a:p>
          <a:p>
            <a:pPr>
              <a:lnSpc>
                <a:spcPct val="114000"/>
              </a:lnSpc>
            </a:pPr>
            <a:endParaRPr lang="en-US" dirty="0">
              <a:latin typeface="Calibri" charset="0"/>
              <a:ea typeface="Calibri" charset="0"/>
              <a:cs typeface="Calibri" charset="0"/>
            </a:endParaRPr>
          </a:p>
          <a:p>
            <a:pPr>
              <a:lnSpc>
                <a:spcPct val="114000"/>
              </a:lnSpc>
            </a:pPr>
            <a:r>
              <a:rPr lang="en-US" dirty="0">
                <a:latin typeface="Calibri" charset="0"/>
                <a:ea typeface="Calibri" charset="0"/>
                <a:cs typeface="Calibri" charset="0"/>
              </a:rPr>
              <a:t>Who’s responsible? All financial reporting control owners</a:t>
            </a:r>
          </a:p>
          <a:p>
            <a:pPr>
              <a:lnSpc>
                <a:spcPct val="114000"/>
              </a:lnSpc>
            </a:pPr>
            <a:endParaRPr lang="en-US" dirty="0">
              <a:latin typeface="Calibri" charset="0"/>
              <a:ea typeface="Calibri" charset="0"/>
              <a:cs typeface="Calibri" charset="0"/>
            </a:endParaRPr>
          </a:p>
          <a:p>
            <a:pPr>
              <a:lnSpc>
                <a:spcPct val="114000"/>
              </a:lnSpc>
            </a:pPr>
            <a:r>
              <a:rPr lang="en-US" dirty="0">
                <a:latin typeface="Calibri" charset="0"/>
                <a:ea typeface="Calibri" charset="0"/>
                <a:cs typeface="Calibri" charset="0"/>
              </a:rPr>
              <a:t>The “measurement” date for asset size is the fiscal year-end, necessitating compliance the </a:t>
            </a:r>
            <a:r>
              <a:rPr lang="en-US" u="sng" dirty="0">
                <a:solidFill>
                  <a:srgbClr val="5B9BD5"/>
                </a:solidFill>
                <a:latin typeface="Calibri" charset="0"/>
                <a:ea typeface="Calibri" charset="0"/>
                <a:cs typeface="Calibri" charset="0"/>
              </a:rPr>
              <a:t>following</a:t>
            </a:r>
            <a:r>
              <a:rPr lang="en-US" dirty="0">
                <a:latin typeface="Calibri" charset="0"/>
                <a:ea typeface="Calibri" charset="0"/>
                <a:cs typeface="Calibri" charset="0"/>
              </a:rPr>
              <a:t> year.</a:t>
            </a:r>
          </a:p>
          <a:p>
            <a:pPr>
              <a:lnSpc>
                <a:spcPct val="114000"/>
              </a:lnSpc>
            </a:pPr>
            <a:endParaRPr lang="en-US" dirty="0">
              <a:latin typeface="Calibri" charset="0"/>
              <a:ea typeface="Calibri" charset="0"/>
              <a:cs typeface="Calibri" charset="0"/>
            </a:endParaRPr>
          </a:p>
          <a:p>
            <a:pPr>
              <a:lnSpc>
                <a:spcPct val="114000"/>
              </a:lnSpc>
            </a:pPr>
            <a:r>
              <a:rPr lang="en-US" dirty="0">
                <a:latin typeface="Calibri" charset="0"/>
                <a:ea typeface="Calibri" charset="0"/>
                <a:cs typeface="Calibri" charset="0"/>
              </a:rPr>
              <a:t>Example: 	if assets at 12/31/18 are $1 billion + ; 2019 is the YOC {Year of Compliance} </a:t>
            </a:r>
          </a:p>
          <a:p>
            <a:pPr>
              <a:lnSpc>
                <a:spcPct val="114000"/>
              </a:lnSpc>
            </a:pPr>
            <a:r>
              <a:rPr lang="en-US" dirty="0">
                <a:latin typeface="Calibri" charset="0"/>
                <a:ea typeface="Calibri" charset="0"/>
                <a:cs typeface="Calibri" charset="0"/>
              </a:rPr>
              <a:t>		if assets at 12/31/19 are $1 billion + ; 2020 is the YOC {Year of Compliance} </a:t>
            </a:r>
          </a:p>
          <a:p>
            <a:pPr>
              <a:lnSpc>
                <a:spcPct val="114000"/>
              </a:lnSpc>
            </a:pPr>
            <a:endParaRPr lang="en-US" dirty="0">
              <a:latin typeface="Calibri" charset="0"/>
              <a:ea typeface="Calibri" charset="0"/>
              <a:cs typeface="Calibri" charset="0"/>
            </a:endParaRPr>
          </a:p>
        </p:txBody>
      </p:sp>
    </p:spTree>
    <p:extLst>
      <p:ext uri="{BB962C8B-B14F-4D97-AF65-F5344CB8AC3E}">
        <p14:creationId xmlns:p14="http://schemas.microsoft.com/office/powerpoint/2010/main" val="1555682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0" y="6042454"/>
            <a:ext cx="12192000" cy="815546"/>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852616" cy="6042454"/>
          </a:xfrm>
          <a:prstGeom prst="rect">
            <a:avLst/>
          </a:prstGeom>
          <a:solidFill>
            <a:srgbClr val="D09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99255" y="6119833"/>
            <a:ext cx="2606246" cy="673136"/>
          </a:xfrm>
          <a:prstGeom prst="rect">
            <a:avLst/>
          </a:prstGeom>
        </p:spPr>
      </p:pic>
      <p:sp>
        <p:nvSpPr>
          <p:cNvPr id="4" name="TextBox 3"/>
          <p:cNvSpPr txBox="1"/>
          <p:nvPr/>
        </p:nvSpPr>
        <p:spPr>
          <a:xfrm>
            <a:off x="1433383" y="197712"/>
            <a:ext cx="10279156" cy="646331"/>
          </a:xfrm>
          <a:prstGeom prst="rect">
            <a:avLst/>
          </a:prstGeom>
          <a:noFill/>
        </p:spPr>
        <p:txBody>
          <a:bodyPr wrap="square" rtlCol="0">
            <a:spAutoFit/>
          </a:bodyPr>
          <a:lstStyle/>
          <a:p>
            <a:r>
              <a:rPr lang="en-US" sz="3600" dirty="0">
                <a:solidFill>
                  <a:srgbClr val="5B9BD5"/>
                </a:solidFill>
                <a:latin typeface="Palatino nova Pro Titling" charset="0"/>
                <a:ea typeface="Palatino nova Pro Titling" charset="0"/>
                <a:cs typeface="Palatino nova Pro Titling" charset="0"/>
              </a:rPr>
              <a:t>FDICIA vs. SOX vs. COSO</a:t>
            </a:r>
            <a:r>
              <a:rPr lang="en-US" sz="2800" dirty="0">
                <a:solidFill>
                  <a:srgbClr val="D09F12"/>
                </a:solidFill>
                <a:latin typeface="Palatino nova Pro Titling" charset="0"/>
                <a:ea typeface="Palatino nova Pro Titling" charset="0"/>
                <a:cs typeface="Palatino nova Pro Titling" charset="0"/>
              </a:rPr>
              <a:t> –</a:t>
            </a:r>
            <a:r>
              <a:rPr lang="en-US" sz="3600" dirty="0">
                <a:solidFill>
                  <a:srgbClr val="D09F12"/>
                </a:solidFill>
                <a:latin typeface="Palatino nova Pro Titling" charset="0"/>
                <a:ea typeface="Palatino nova Pro Titling" charset="0"/>
                <a:cs typeface="Palatino nova Pro Titling" charset="0"/>
              </a:rPr>
              <a:t> </a:t>
            </a:r>
            <a:r>
              <a:rPr lang="en-US" sz="2800" dirty="0">
                <a:solidFill>
                  <a:srgbClr val="D09F12"/>
                </a:solidFill>
                <a:latin typeface="Palatino nova Pro Titling" charset="0"/>
                <a:ea typeface="Palatino nova Pro Titling" charset="0"/>
                <a:cs typeface="Palatino nova Pro Titling" charset="0"/>
              </a:rPr>
              <a:t>important distinctions</a:t>
            </a:r>
          </a:p>
        </p:txBody>
      </p:sp>
      <p:sp>
        <p:nvSpPr>
          <p:cNvPr id="8" name="TextBox 7"/>
          <p:cNvSpPr txBox="1"/>
          <p:nvPr/>
        </p:nvSpPr>
        <p:spPr>
          <a:xfrm>
            <a:off x="1456037" y="980604"/>
            <a:ext cx="10132541" cy="4987969"/>
          </a:xfrm>
          <a:prstGeom prst="rect">
            <a:avLst/>
          </a:prstGeom>
          <a:noFill/>
        </p:spPr>
        <p:txBody>
          <a:bodyPr wrap="square" rtlCol="0">
            <a:spAutoFit/>
          </a:bodyPr>
          <a:lstStyle/>
          <a:p>
            <a:r>
              <a:rPr lang="en-US" sz="2400" u="sng" dirty="0">
                <a:solidFill>
                  <a:srgbClr val="D09F12"/>
                </a:solidFill>
                <a:latin typeface="Calibri" charset="0"/>
                <a:ea typeface="Calibri" charset="0"/>
                <a:cs typeface="Calibri" charset="0"/>
              </a:rPr>
              <a:t>SOX</a:t>
            </a:r>
          </a:p>
          <a:p>
            <a:pPr>
              <a:lnSpc>
                <a:spcPct val="114000"/>
              </a:lnSpc>
            </a:pPr>
            <a:endParaRPr lang="en-US" sz="2400" dirty="0">
              <a:solidFill>
                <a:srgbClr val="000000"/>
              </a:solidFill>
            </a:endParaRPr>
          </a:p>
          <a:p>
            <a:pPr>
              <a:lnSpc>
                <a:spcPct val="114000"/>
              </a:lnSpc>
            </a:pPr>
            <a:r>
              <a:rPr lang="en-US" dirty="0">
                <a:latin typeface="Calibri" charset="0"/>
                <a:ea typeface="Calibri" charset="0"/>
                <a:cs typeface="Calibri" charset="0"/>
              </a:rPr>
              <a:t>SOX (the Sarbanes-Oxley Act of 2002) is a non-industry specific compliance requirement for all SEC registrants (those filing Qs and Ks). </a:t>
            </a:r>
          </a:p>
          <a:p>
            <a:pPr>
              <a:lnSpc>
                <a:spcPct val="114000"/>
              </a:lnSpc>
            </a:pPr>
            <a:endParaRPr lang="en-US" dirty="0">
              <a:latin typeface="Calibri" charset="0"/>
              <a:ea typeface="Calibri" charset="0"/>
              <a:cs typeface="Calibri" charset="0"/>
            </a:endParaRPr>
          </a:p>
          <a:p>
            <a:pPr>
              <a:lnSpc>
                <a:spcPct val="114000"/>
              </a:lnSpc>
            </a:pPr>
            <a:r>
              <a:rPr lang="en-US" dirty="0">
                <a:latin typeface="Calibri" charset="0"/>
                <a:ea typeface="Calibri" charset="0"/>
                <a:cs typeface="Calibri" charset="0"/>
              </a:rPr>
              <a:t>SOX (sometimes “</a:t>
            </a:r>
            <a:r>
              <a:rPr lang="en-US" dirty="0" err="1">
                <a:latin typeface="Calibri" charset="0"/>
                <a:ea typeface="Calibri" charset="0"/>
                <a:cs typeface="Calibri" charset="0"/>
              </a:rPr>
              <a:t>Sarb</a:t>
            </a:r>
            <a:r>
              <a:rPr lang="en-US" dirty="0">
                <a:latin typeface="Calibri" charset="0"/>
                <a:ea typeface="Calibri" charset="0"/>
                <a:cs typeface="Calibri" charset="0"/>
              </a:rPr>
              <a:t>-Ox”) was born of the Enron era. SOX roll-out and enforcement was troublesome nationwide, as the effective date and metrics for small versus large companies was regularly postponed and amended. Years passed. The “measure” for this compliance requirement is a market capitalization level of $75 million (i.e., when “accelerated filer” status is attained). The “measurement” date for capitalization levels is June 30, necessitating compliance in the fiscal year ending after such date. SOX compliance extends the scope of financial reporting to include the quarterly filings (but currently not the proxy information).</a:t>
            </a:r>
          </a:p>
          <a:p>
            <a:pPr>
              <a:lnSpc>
                <a:spcPct val="114000"/>
              </a:lnSpc>
            </a:pPr>
            <a:endParaRPr lang="en-US" dirty="0">
              <a:latin typeface="Calibri" charset="0"/>
              <a:ea typeface="Calibri" charset="0"/>
              <a:cs typeface="Calibri" charset="0"/>
            </a:endParaRPr>
          </a:p>
          <a:p>
            <a:pPr>
              <a:lnSpc>
                <a:spcPct val="114000"/>
              </a:lnSpc>
            </a:pPr>
            <a:r>
              <a:rPr lang="en-US" dirty="0">
                <a:latin typeface="Calibri" charset="0"/>
                <a:ea typeface="Calibri" charset="0"/>
                <a:cs typeface="Calibri" charset="0"/>
              </a:rPr>
              <a:t>Special roll-out rules apply to banks deemed to be an emerging growth company.</a:t>
            </a:r>
          </a:p>
          <a:p>
            <a:pPr>
              <a:lnSpc>
                <a:spcPct val="114000"/>
              </a:lnSpc>
            </a:pPr>
            <a:endParaRPr lang="en-US" dirty="0">
              <a:latin typeface="Calibri" charset="0"/>
              <a:ea typeface="Calibri" charset="0"/>
              <a:cs typeface="Calibri" charset="0"/>
            </a:endParaRPr>
          </a:p>
        </p:txBody>
      </p:sp>
    </p:spTree>
    <p:extLst>
      <p:ext uri="{BB962C8B-B14F-4D97-AF65-F5344CB8AC3E}">
        <p14:creationId xmlns:p14="http://schemas.microsoft.com/office/powerpoint/2010/main" val="12848899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0" y="6042454"/>
            <a:ext cx="12192000" cy="815546"/>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852616" cy="6042454"/>
          </a:xfrm>
          <a:prstGeom prst="rect">
            <a:avLst/>
          </a:prstGeom>
          <a:solidFill>
            <a:srgbClr val="D09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99255" y="6119833"/>
            <a:ext cx="2606246" cy="673136"/>
          </a:xfrm>
          <a:prstGeom prst="rect">
            <a:avLst/>
          </a:prstGeom>
        </p:spPr>
      </p:pic>
      <p:sp>
        <p:nvSpPr>
          <p:cNvPr id="4" name="TextBox 3"/>
          <p:cNvSpPr txBox="1"/>
          <p:nvPr/>
        </p:nvSpPr>
        <p:spPr>
          <a:xfrm>
            <a:off x="1433383" y="197712"/>
            <a:ext cx="10279156" cy="646331"/>
          </a:xfrm>
          <a:prstGeom prst="rect">
            <a:avLst/>
          </a:prstGeom>
          <a:noFill/>
        </p:spPr>
        <p:txBody>
          <a:bodyPr wrap="square" rtlCol="0">
            <a:spAutoFit/>
          </a:bodyPr>
          <a:lstStyle/>
          <a:p>
            <a:r>
              <a:rPr lang="en-US" sz="3600" dirty="0">
                <a:solidFill>
                  <a:srgbClr val="5B9BD5"/>
                </a:solidFill>
                <a:latin typeface="Palatino nova Pro Titling" charset="0"/>
                <a:ea typeface="Palatino nova Pro Titling" charset="0"/>
                <a:cs typeface="Palatino nova Pro Titling" charset="0"/>
              </a:rPr>
              <a:t>FDICIA vs. SOX vs. COSO</a:t>
            </a:r>
            <a:r>
              <a:rPr lang="en-US" sz="2800" dirty="0">
                <a:solidFill>
                  <a:srgbClr val="D09F12"/>
                </a:solidFill>
                <a:latin typeface="Palatino nova Pro Titling" charset="0"/>
                <a:ea typeface="Palatino nova Pro Titling" charset="0"/>
                <a:cs typeface="Palatino nova Pro Titling" charset="0"/>
              </a:rPr>
              <a:t> –</a:t>
            </a:r>
            <a:r>
              <a:rPr lang="en-US" sz="3600" dirty="0">
                <a:solidFill>
                  <a:srgbClr val="D09F12"/>
                </a:solidFill>
                <a:latin typeface="Palatino nova Pro Titling" charset="0"/>
                <a:ea typeface="Palatino nova Pro Titling" charset="0"/>
                <a:cs typeface="Palatino nova Pro Titling" charset="0"/>
              </a:rPr>
              <a:t> </a:t>
            </a:r>
            <a:r>
              <a:rPr lang="en-US" sz="2800" dirty="0">
                <a:solidFill>
                  <a:srgbClr val="D09F12"/>
                </a:solidFill>
                <a:latin typeface="Palatino nova Pro Titling" charset="0"/>
                <a:ea typeface="Palatino nova Pro Titling" charset="0"/>
                <a:cs typeface="Palatino nova Pro Titling" charset="0"/>
              </a:rPr>
              <a:t>important distinctions</a:t>
            </a:r>
          </a:p>
        </p:txBody>
      </p:sp>
      <p:sp>
        <p:nvSpPr>
          <p:cNvPr id="8" name="TextBox 7"/>
          <p:cNvSpPr txBox="1"/>
          <p:nvPr/>
        </p:nvSpPr>
        <p:spPr>
          <a:xfrm>
            <a:off x="1456037" y="980604"/>
            <a:ext cx="10132541" cy="3927357"/>
          </a:xfrm>
          <a:prstGeom prst="rect">
            <a:avLst/>
          </a:prstGeom>
          <a:noFill/>
        </p:spPr>
        <p:txBody>
          <a:bodyPr wrap="square" rtlCol="0">
            <a:spAutoFit/>
          </a:bodyPr>
          <a:lstStyle/>
          <a:p>
            <a:pPr>
              <a:spcAft>
                <a:spcPts val="600"/>
              </a:spcAft>
            </a:pPr>
            <a:r>
              <a:rPr lang="en-US" sz="2400" u="sng" dirty="0">
                <a:solidFill>
                  <a:srgbClr val="D09F12"/>
                </a:solidFill>
                <a:latin typeface="Calibri" charset="0"/>
                <a:ea typeface="Calibri" charset="0"/>
                <a:cs typeface="Calibri" charset="0"/>
              </a:rPr>
              <a:t>COSO</a:t>
            </a:r>
            <a:endParaRPr lang="en-US" sz="2400" dirty="0">
              <a:solidFill>
                <a:srgbClr val="A40015"/>
              </a:solidFill>
            </a:endParaRPr>
          </a:p>
          <a:p>
            <a:pPr>
              <a:lnSpc>
                <a:spcPct val="114000"/>
              </a:lnSpc>
              <a:spcAft>
                <a:spcPts val="600"/>
              </a:spcAft>
            </a:pPr>
            <a:endParaRPr lang="en-US" dirty="0">
              <a:solidFill>
                <a:srgbClr val="D09F12"/>
              </a:solidFill>
              <a:latin typeface="Calibri" charset="0"/>
              <a:ea typeface="Calibri" charset="0"/>
              <a:cs typeface="Calibri" charset="0"/>
            </a:endParaRPr>
          </a:p>
          <a:p>
            <a:pPr>
              <a:lnSpc>
                <a:spcPct val="114000"/>
              </a:lnSpc>
              <a:spcAft>
                <a:spcPts val="600"/>
              </a:spcAft>
            </a:pPr>
            <a:r>
              <a:rPr lang="en-US" dirty="0">
                <a:solidFill>
                  <a:srgbClr val="D09F12"/>
                </a:solidFill>
                <a:latin typeface="Calibri" charset="0"/>
                <a:ea typeface="Calibri" charset="0"/>
                <a:cs typeface="Calibri" charset="0"/>
              </a:rPr>
              <a:t>The Committee of Sponsoring Organizations </a:t>
            </a:r>
            <a:r>
              <a:rPr lang="en-US" dirty="0">
                <a:latin typeface="Calibri" charset="0"/>
                <a:ea typeface="Calibri" charset="0"/>
                <a:cs typeface="Calibri" charset="0"/>
              </a:rPr>
              <a:t>is a collaborative effort of the American Accounting Association, AICPA, Financial Executives International, The Association of Accountants and Financial Professionals in Business, and the Institute of Internal Auditors (IIA). </a:t>
            </a:r>
          </a:p>
          <a:p>
            <a:pPr>
              <a:lnSpc>
                <a:spcPct val="114000"/>
              </a:lnSpc>
              <a:spcAft>
                <a:spcPts val="600"/>
              </a:spcAft>
            </a:pPr>
            <a:r>
              <a:rPr lang="en-US" dirty="0">
                <a:latin typeface="Calibri" charset="0"/>
                <a:ea typeface="Calibri" charset="0"/>
                <a:cs typeface="Calibri" charset="0"/>
              </a:rPr>
              <a:t>COSO is the source of suggested methodology for both SOX and FDICIA, and although not specifically dictated by the FDIC, has become accepted as best practice throughout the banking industry.  It is important to be clear that COSO is not a regulatory or enforcement agency. </a:t>
            </a:r>
          </a:p>
          <a:p>
            <a:pPr>
              <a:lnSpc>
                <a:spcPct val="114000"/>
              </a:lnSpc>
            </a:pPr>
            <a:r>
              <a:rPr lang="en-US" dirty="0">
                <a:latin typeface="Calibri" charset="0"/>
                <a:ea typeface="Calibri" charset="0"/>
                <a:cs typeface="Calibri" charset="0"/>
              </a:rPr>
              <a:t>COSO’s salient document dates to 1992, with a preponderance of additional working tools over the past 20 years. In 2013, COSO rolled out an updated document that took effect 12/15/14. </a:t>
            </a:r>
          </a:p>
          <a:p>
            <a:pPr>
              <a:lnSpc>
                <a:spcPct val="114000"/>
              </a:lnSpc>
            </a:pPr>
            <a:endParaRPr lang="en-US" dirty="0">
              <a:latin typeface="Calibri" charset="0"/>
              <a:ea typeface="Calibri" charset="0"/>
              <a:cs typeface="Calibri" charset="0"/>
            </a:endParaRPr>
          </a:p>
        </p:txBody>
      </p:sp>
    </p:spTree>
    <p:extLst>
      <p:ext uri="{BB962C8B-B14F-4D97-AF65-F5344CB8AC3E}">
        <p14:creationId xmlns:p14="http://schemas.microsoft.com/office/powerpoint/2010/main" val="1508486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0" y="6042454"/>
            <a:ext cx="12192000" cy="815546"/>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852616" cy="6042454"/>
          </a:xfrm>
          <a:prstGeom prst="rect">
            <a:avLst/>
          </a:prstGeom>
          <a:solidFill>
            <a:srgbClr val="D09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99255" y="6119833"/>
            <a:ext cx="2606246" cy="673136"/>
          </a:xfrm>
          <a:prstGeom prst="rect">
            <a:avLst/>
          </a:prstGeom>
        </p:spPr>
      </p:pic>
      <p:sp>
        <p:nvSpPr>
          <p:cNvPr id="4" name="TextBox 3"/>
          <p:cNvSpPr txBox="1"/>
          <p:nvPr/>
        </p:nvSpPr>
        <p:spPr>
          <a:xfrm>
            <a:off x="1433383" y="197712"/>
            <a:ext cx="10279156" cy="646331"/>
          </a:xfrm>
          <a:prstGeom prst="rect">
            <a:avLst/>
          </a:prstGeom>
          <a:noFill/>
        </p:spPr>
        <p:txBody>
          <a:bodyPr wrap="square" rtlCol="0">
            <a:spAutoFit/>
          </a:bodyPr>
          <a:lstStyle/>
          <a:p>
            <a:r>
              <a:rPr lang="en-US" sz="3600" dirty="0">
                <a:solidFill>
                  <a:srgbClr val="5B9BD5"/>
                </a:solidFill>
                <a:latin typeface="Palatino nova Pro Titling" charset="0"/>
                <a:ea typeface="Palatino nova Pro Titling" charset="0"/>
                <a:cs typeface="Palatino nova Pro Titling" charset="0"/>
              </a:rPr>
              <a:t>FDICIA vs. SOX vs. COSO</a:t>
            </a:r>
            <a:r>
              <a:rPr lang="en-US" sz="2800" dirty="0">
                <a:solidFill>
                  <a:srgbClr val="D09F12"/>
                </a:solidFill>
                <a:latin typeface="Palatino nova Pro Titling" charset="0"/>
                <a:ea typeface="Palatino nova Pro Titling" charset="0"/>
                <a:cs typeface="Palatino nova Pro Titling" charset="0"/>
              </a:rPr>
              <a:t> –</a:t>
            </a:r>
            <a:r>
              <a:rPr lang="en-US" sz="3600" dirty="0">
                <a:solidFill>
                  <a:srgbClr val="D09F12"/>
                </a:solidFill>
                <a:latin typeface="Palatino nova Pro Titling" charset="0"/>
                <a:ea typeface="Palatino nova Pro Titling" charset="0"/>
                <a:cs typeface="Palatino nova Pro Titling" charset="0"/>
              </a:rPr>
              <a:t> </a:t>
            </a:r>
            <a:r>
              <a:rPr lang="en-US" sz="2800" dirty="0">
                <a:solidFill>
                  <a:srgbClr val="D09F12"/>
                </a:solidFill>
                <a:latin typeface="Palatino nova Pro Titling" charset="0"/>
                <a:ea typeface="Palatino nova Pro Titling" charset="0"/>
                <a:cs typeface="Palatino nova Pro Titling" charset="0"/>
              </a:rPr>
              <a:t>important distinctions</a:t>
            </a:r>
          </a:p>
        </p:txBody>
      </p:sp>
      <p:sp>
        <p:nvSpPr>
          <p:cNvPr id="8" name="TextBox 7"/>
          <p:cNvSpPr txBox="1"/>
          <p:nvPr/>
        </p:nvSpPr>
        <p:spPr>
          <a:xfrm>
            <a:off x="1456037" y="980604"/>
            <a:ext cx="10132541" cy="3519618"/>
          </a:xfrm>
          <a:prstGeom prst="rect">
            <a:avLst/>
          </a:prstGeom>
          <a:noFill/>
        </p:spPr>
        <p:txBody>
          <a:bodyPr wrap="square" rtlCol="0">
            <a:spAutoFit/>
          </a:bodyPr>
          <a:lstStyle/>
          <a:p>
            <a:pPr>
              <a:lnSpc>
                <a:spcPct val="114000"/>
              </a:lnSpc>
              <a:spcAft>
                <a:spcPts val="600"/>
              </a:spcAft>
            </a:pPr>
            <a:r>
              <a:rPr lang="en-US" sz="2400" u="sng" dirty="0">
                <a:solidFill>
                  <a:srgbClr val="D09F12"/>
                </a:solidFill>
                <a:latin typeface="Calibri" charset="0"/>
                <a:ea typeface="Calibri" charset="0"/>
                <a:cs typeface="Calibri" charset="0"/>
              </a:rPr>
              <a:t>FDIC says “COSO is Suitable”</a:t>
            </a:r>
            <a:br>
              <a:rPr lang="en-US" sz="2400" dirty="0">
                <a:cs typeface="Calibri"/>
              </a:rPr>
            </a:br>
            <a:br>
              <a:rPr lang="en-US" sz="2400" dirty="0">
                <a:cs typeface="Calibri"/>
              </a:rPr>
            </a:br>
            <a:r>
              <a:rPr lang="en-US" dirty="0">
                <a:latin typeface="Calibri" charset="0"/>
                <a:ea typeface="Calibri" charset="0"/>
                <a:cs typeface="Calibri" charset="0"/>
              </a:rPr>
              <a:t>“In the United States, Internal Control—Integrated Framework, including its addendum on safeguarding assets, which was published by the Committee of Sponsoring Organizations of the Treadway Commission, and is known as the COSO report, provides a suitable and recognized framework for purposes of management’s assessment. Other suitable frameworks have been published in other countries or may be developed in the future. Such other suitable frameworks may be used by management and the institution’s independent public accountant in assessments, attestations, and audits of internal control over financial reporting.”</a:t>
            </a:r>
          </a:p>
          <a:p>
            <a:pPr>
              <a:lnSpc>
                <a:spcPct val="114000"/>
              </a:lnSpc>
            </a:pPr>
            <a:endParaRPr lang="en-US" dirty="0">
              <a:latin typeface="Calibri" charset="0"/>
              <a:ea typeface="Calibri" charset="0"/>
              <a:cs typeface="Calibri" charset="0"/>
            </a:endParaRPr>
          </a:p>
        </p:txBody>
      </p:sp>
    </p:spTree>
    <p:extLst>
      <p:ext uri="{BB962C8B-B14F-4D97-AF65-F5344CB8AC3E}">
        <p14:creationId xmlns:p14="http://schemas.microsoft.com/office/powerpoint/2010/main" val="5210573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0" y="6042454"/>
            <a:ext cx="12192000" cy="815546"/>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852616" cy="6042454"/>
          </a:xfrm>
          <a:prstGeom prst="rect">
            <a:avLst/>
          </a:prstGeom>
          <a:solidFill>
            <a:srgbClr val="D09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99255" y="6119833"/>
            <a:ext cx="2606246" cy="673136"/>
          </a:xfrm>
          <a:prstGeom prst="rect">
            <a:avLst/>
          </a:prstGeom>
        </p:spPr>
      </p:pic>
      <p:sp>
        <p:nvSpPr>
          <p:cNvPr id="4" name="TextBox 3"/>
          <p:cNvSpPr txBox="1"/>
          <p:nvPr/>
        </p:nvSpPr>
        <p:spPr>
          <a:xfrm>
            <a:off x="1433383" y="197712"/>
            <a:ext cx="10279156" cy="646331"/>
          </a:xfrm>
          <a:prstGeom prst="rect">
            <a:avLst/>
          </a:prstGeom>
          <a:noFill/>
        </p:spPr>
        <p:txBody>
          <a:bodyPr wrap="square" rtlCol="0">
            <a:spAutoFit/>
          </a:bodyPr>
          <a:lstStyle/>
          <a:p>
            <a:r>
              <a:rPr lang="en-US" sz="3600" dirty="0">
                <a:solidFill>
                  <a:srgbClr val="5B9BD5"/>
                </a:solidFill>
                <a:latin typeface="Palatino nova Pro Titling" charset="0"/>
                <a:ea typeface="Palatino nova Pro Titling" charset="0"/>
                <a:cs typeface="Palatino nova Pro Titling" charset="0"/>
              </a:rPr>
              <a:t>COSO’s 5 Categories </a:t>
            </a:r>
            <a:r>
              <a:rPr lang="mr-IN" sz="3600" dirty="0">
                <a:solidFill>
                  <a:srgbClr val="5B9BD5"/>
                </a:solidFill>
                <a:latin typeface="Palatino nova Pro Titling" charset="0"/>
                <a:ea typeface="Palatino nova Pro Titling" charset="0"/>
                <a:cs typeface="Palatino nova Pro Titling" charset="0"/>
              </a:rPr>
              <a:t>–</a:t>
            </a:r>
            <a:r>
              <a:rPr lang="en-US" sz="3600" dirty="0">
                <a:solidFill>
                  <a:srgbClr val="5B9BD5"/>
                </a:solidFill>
                <a:latin typeface="Palatino nova Pro Titling" charset="0"/>
                <a:ea typeface="Palatino nova Pro Titling" charset="0"/>
                <a:cs typeface="Palatino nova Pro Titling" charset="0"/>
              </a:rPr>
              <a:t> 17 Principles</a:t>
            </a:r>
            <a:endParaRPr lang="en-US" sz="2800" dirty="0">
              <a:solidFill>
                <a:srgbClr val="D09F12"/>
              </a:solidFill>
              <a:latin typeface="Palatino nova Pro Titling" charset="0"/>
              <a:ea typeface="Palatino nova Pro Titling" charset="0"/>
              <a:cs typeface="Palatino nova Pro Titling" charset="0"/>
            </a:endParaRPr>
          </a:p>
        </p:txBody>
      </p:sp>
      <p:sp>
        <p:nvSpPr>
          <p:cNvPr id="8" name="TextBox 7"/>
          <p:cNvSpPr txBox="1"/>
          <p:nvPr/>
        </p:nvSpPr>
        <p:spPr>
          <a:xfrm>
            <a:off x="1446706" y="980604"/>
            <a:ext cx="10132541" cy="5096908"/>
          </a:xfrm>
          <a:prstGeom prst="rect">
            <a:avLst/>
          </a:prstGeom>
          <a:noFill/>
        </p:spPr>
        <p:txBody>
          <a:bodyPr wrap="square" rtlCol="0">
            <a:spAutoFit/>
          </a:bodyPr>
          <a:lstStyle/>
          <a:p>
            <a:r>
              <a:rPr lang="en-US" sz="2400" u="sng" dirty="0">
                <a:solidFill>
                  <a:srgbClr val="D09F12"/>
                </a:solidFill>
                <a:latin typeface="Calibri" charset="0"/>
                <a:ea typeface="Calibri" charset="0"/>
                <a:cs typeface="Calibri" charset="0"/>
              </a:rPr>
              <a:t>Category 1 - Control Environment</a:t>
            </a:r>
          </a:p>
          <a:p>
            <a:endParaRPr lang="en-US" sz="2400" u="sng" dirty="0">
              <a:solidFill>
                <a:srgbClr val="D09F12"/>
              </a:solidFill>
              <a:latin typeface="Calibri" charset="0"/>
              <a:ea typeface="Calibri" charset="0"/>
              <a:cs typeface="Calibri" charset="0"/>
            </a:endParaRPr>
          </a:p>
          <a:p>
            <a:pPr marL="342900" indent="-342900">
              <a:buFont typeface="+mj-lt"/>
              <a:buAutoNum type="arabicPeriod"/>
            </a:pPr>
            <a:r>
              <a:rPr lang="en-US" dirty="0">
                <a:latin typeface="Calibri" charset="0"/>
                <a:ea typeface="Calibri" charset="0"/>
                <a:cs typeface="Calibri" charset="0"/>
              </a:rPr>
              <a:t>The organization demonstrates a commitment to integrity and ethical values.</a:t>
            </a:r>
          </a:p>
          <a:p>
            <a:pPr marL="342900" indent="-342900">
              <a:buFont typeface="+mj-lt"/>
              <a:buAutoNum type="arabicPeriod"/>
            </a:pPr>
            <a:endParaRPr lang="en-US" dirty="0">
              <a:latin typeface="Calibri" charset="0"/>
              <a:ea typeface="Calibri" charset="0"/>
              <a:cs typeface="Calibri" charset="0"/>
            </a:endParaRPr>
          </a:p>
          <a:p>
            <a:pPr marL="342900" indent="-342900">
              <a:buFont typeface="+mj-lt"/>
              <a:buAutoNum type="arabicPeriod"/>
            </a:pPr>
            <a:r>
              <a:rPr lang="en-US" dirty="0">
                <a:latin typeface="Calibri" charset="0"/>
                <a:ea typeface="Calibri" charset="0"/>
                <a:cs typeface="Calibri" charset="0"/>
              </a:rPr>
              <a:t>The board of directors demonstrates independence from management and exercises  oversight of the development and performance of internal controls.</a:t>
            </a:r>
          </a:p>
          <a:p>
            <a:pPr marL="342900" indent="-342900">
              <a:lnSpc>
                <a:spcPct val="114000"/>
              </a:lnSpc>
              <a:buFont typeface="+mj-lt"/>
              <a:buAutoNum type="arabicPeriod"/>
            </a:pPr>
            <a:endParaRPr lang="en-US" dirty="0">
              <a:latin typeface="Calibri" charset="0"/>
              <a:ea typeface="Calibri" charset="0"/>
              <a:cs typeface="Calibri" charset="0"/>
            </a:endParaRPr>
          </a:p>
          <a:p>
            <a:pPr marL="342900" indent="-342900">
              <a:lnSpc>
                <a:spcPct val="114000"/>
              </a:lnSpc>
              <a:buFont typeface="+mj-lt"/>
              <a:buAutoNum type="arabicPeriod"/>
            </a:pPr>
            <a:r>
              <a:rPr lang="en-US" dirty="0">
                <a:latin typeface="Calibri" charset="0"/>
                <a:ea typeface="Calibri" charset="0"/>
                <a:cs typeface="Calibri" charset="0"/>
              </a:rPr>
              <a:t>Management establishes, with board oversight, structures, reporting lines, and appropriate authorities and responsibilities in the pursuit of objectives.</a:t>
            </a:r>
          </a:p>
          <a:p>
            <a:pPr marL="342900" indent="-342900">
              <a:lnSpc>
                <a:spcPct val="114000"/>
              </a:lnSpc>
              <a:buFont typeface="+mj-lt"/>
              <a:buAutoNum type="arabicPeriod"/>
            </a:pPr>
            <a:endParaRPr lang="en-US" dirty="0">
              <a:latin typeface="Calibri" charset="0"/>
              <a:ea typeface="Calibri" charset="0"/>
              <a:cs typeface="Calibri" charset="0"/>
            </a:endParaRPr>
          </a:p>
          <a:p>
            <a:pPr marL="342900" indent="-342900">
              <a:lnSpc>
                <a:spcPct val="114000"/>
              </a:lnSpc>
              <a:buFont typeface="+mj-lt"/>
              <a:buAutoNum type="arabicPeriod"/>
            </a:pPr>
            <a:r>
              <a:rPr lang="en-US" dirty="0">
                <a:latin typeface="Calibri" charset="0"/>
                <a:ea typeface="Calibri" charset="0"/>
                <a:cs typeface="Calibri" charset="0"/>
              </a:rPr>
              <a:t>The organization demonstrates a commitment to attract, develop, and retain competent individuals in alignment with objectives.</a:t>
            </a:r>
          </a:p>
          <a:p>
            <a:pPr marL="342900" indent="-342900">
              <a:lnSpc>
                <a:spcPct val="114000"/>
              </a:lnSpc>
              <a:buFont typeface="+mj-lt"/>
              <a:buAutoNum type="arabicPeriod"/>
            </a:pPr>
            <a:endParaRPr lang="en-US" dirty="0">
              <a:latin typeface="Calibri" charset="0"/>
              <a:ea typeface="Calibri" charset="0"/>
              <a:cs typeface="Calibri" charset="0"/>
            </a:endParaRPr>
          </a:p>
          <a:p>
            <a:pPr marL="342900" indent="-342900">
              <a:lnSpc>
                <a:spcPct val="114000"/>
              </a:lnSpc>
              <a:buFont typeface="+mj-lt"/>
              <a:buAutoNum type="arabicPeriod"/>
            </a:pPr>
            <a:r>
              <a:rPr lang="en-US" dirty="0">
                <a:latin typeface="Calibri" charset="0"/>
                <a:ea typeface="Calibri" charset="0"/>
                <a:cs typeface="Calibri" charset="0"/>
              </a:rPr>
              <a:t>The organization holds individuals accountable for their internal control responsibilities in the pursuit of objectives.</a:t>
            </a:r>
          </a:p>
          <a:p>
            <a:pPr>
              <a:lnSpc>
                <a:spcPct val="114000"/>
              </a:lnSpc>
            </a:pPr>
            <a:endParaRPr lang="en-US" dirty="0">
              <a:latin typeface="Calibri" charset="0"/>
              <a:ea typeface="Calibri" charset="0"/>
              <a:cs typeface="Calibri" charset="0"/>
            </a:endParaRPr>
          </a:p>
        </p:txBody>
      </p:sp>
    </p:spTree>
    <p:extLst>
      <p:ext uri="{BB962C8B-B14F-4D97-AF65-F5344CB8AC3E}">
        <p14:creationId xmlns:p14="http://schemas.microsoft.com/office/powerpoint/2010/main" val="491162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0" y="6042454"/>
            <a:ext cx="12192000" cy="815546"/>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852616" cy="6042454"/>
          </a:xfrm>
          <a:prstGeom prst="rect">
            <a:avLst/>
          </a:prstGeom>
          <a:solidFill>
            <a:srgbClr val="D09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99255" y="6119833"/>
            <a:ext cx="2606246" cy="673136"/>
          </a:xfrm>
          <a:prstGeom prst="rect">
            <a:avLst/>
          </a:prstGeom>
        </p:spPr>
      </p:pic>
      <p:sp>
        <p:nvSpPr>
          <p:cNvPr id="4" name="TextBox 3"/>
          <p:cNvSpPr txBox="1"/>
          <p:nvPr/>
        </p:nvSpPr>
        <p:spPr>
          <a:xfrm>
            <a:off x="1433383" y="197712"/>
            <a:ext cx="10279156" cy="646331"/>
          </a:xfrm>
          <a:prstGeom prst="rect">
            <a:avLst/>
          </a:prstGeom>
          <a:noFill/>
        </p:spPr>
        <p:txBody>
          <a:bodyPr wrap="square" rtlCol="0">
            <a:spAutoFit/>
          </a:bodyPr>
          <a:lstStyle/>
          <a:p>
            <a:r>
              <a:rPr lang="en-US" sz="3600" dirty="0">
                <a:solidFill>
                  <a:srgbClr val="5B9BD5"/>
                </a:solidFill>
                <a:latin typeface="Palatino nova Pro Titling" charset="0"/>
                <a:ea typeface="Palatino nova Pro Titling" charset="0"/>
                <a:cs typeface="Palatino nova Pro Titling" charset="0"/>
              </a:rPr>
              <a:t>COSO’s 5 Categories </a:t>
            </a:r>
            <a:r>
              <a:rPr lang="mr-IN" sz="3600" dirty="0">
                <a:solidFill>
                  <a:srgbClr val="5B9BD5"/>
                </a:solidFill>
                <a:latin typeface="Palatino nova Pro Titling" charset="0"/>
                <a:ea typeface="Palatino nova Pro Titling" charset="0"/>
                <a:cs typeface="Palatino nova Pro Titling" charset="0"/>
              </a:rPr>
              <a:t>–</a:t>
            </a:r>
            <a:r>
              <a:rPr lang="en-US" sz="3600" dirty="0">
                <a:solidFill>
                  <a:srgbClr val="5B9BD5"/>
                </a:solidFill>
                <a:latin typeface="Palatino nova Pro Titling" charset="0"/>
                <a:ea typeface="Palatino nova Pro Titling" charset="0"/>
                <a:cs typeface="Palatino nova Pro Titling" charset="0"/>
              </a:rPr>
              <a:t> 17 Principles</a:t>
            </a:r>
            <a:endParaRPr lang="en-US" sz="2800" dirty="0">
              <a:solidFill>
                <a:srgbClr val="D09F12"/>
              </a:solidFill>
              <a:latin typeface="Palatino nova Pro Titling" charset="0"/>
              <a:ea typeface="Palatino nova Pro Titling" charset="0"/>
              <a:cs typeface="Palatino nova Pro Titling" charset="0"/>
            </a:endParaRPr>
          </a:p>
        </p:txBody>
      </p:sp>
      <p:sp>
        <p:nvSpPr>
          <p:cNvPr id="8" name="TextBox 7"/>
          <p:cNvSpPr txBox="1"/>
          <p:nvPr/>
        </p:nvSpPr>
        <p:spPr>
          <a:xfrm>
            <a:off x="1456037" y="980604"/>
            <a:ext cx="10132541" cy="3916778"/>
          </a:xfrm>
          <a:prstGeom prst="rect">
            <a:avLst/>
          </a:prstGeom>
          <a:noFill/>
        </p:spPr>
        <p:txBody>
          <a:bodyPr wrap="square" rtlCol="0">
            <a:spAutoFit/>
          </a:bodyPr>
          <a:lstStyle/>
          <a:p>
            <a:r>
              <a:rPr lang="en-US" sz="2400" u="sng" dirty="0">
                <a:solidFill>
                  <a:srgbClr val="D09F12"/>
                </a:solidFill>
                <a:latin typeface="Calibri" charset="0"/>
                <a:ea typeface="Calibri" charset="0"/>
                <a:cs typeface="Calibri" charset="0"/>
              </a:rPr>
              <a:t>Category 2 - Risk Assessment </a:t>
            </a:r>
          </a:p>
          <a:p>
            <a:endParaRPr lang="en-US" sz="2400" u="sng" dirty="0">
              <a:solidFill>
                <a:srgbClr val="D09F12"/>
              </a:solidFill>
              <a:latin typeface="Calibri" charset="0"/>
              <a:ea typeface="Calibri" charset="0"/>
              <a:cs typeface="Calibri" charset="0"/>
            </a:endParaRPr>
          </a:p>
          <a:p>
            <a:r>
              <a:rPr lang="en-US" dirty="0">
                <a:latin typeface="Calibri" charset="0"/>
                <a:ea typeface="Calibri" charset="0"/>
                <a:cs typeface="Calibri" charset="0"/>
              </a:rPr>
              <a:t>6. The organization specifies objectives with sufficient clarity to enable the identification and assessment of risks relating to objectives.</a:t>
            </a:r>
          </a:p>
          <a:p>
            <a:endParaRPr lang="en-US" dirty="0">
              <a:latin typeface="Calibri" charset="0"/>
              <a:ea typeface="Calibri" charset="0"/>
              <a:cs typeface="Calibri" charset="0"/>
            </a:endParaRPr>
          </a:p>
          <a:p>
            <a:r>
              <a:rPr lang="en-US" dirty="0">
                <a:latin typeface="Calibri" charset="0"/>
                <a:ea typeface="Calibri" charset="0"/>
                <a:cs typeface="Calibri" charset="0"/>
              </a:rPr>
              <a:t>7. The organization identifies risks to the achievement of its objectives across the entity and analyzes risks as a basis for determining how the risks should be managed.</a:t>
            </a:r>
          </a:p>
          <a:p>
            <a:endParaRPr lang="en-US" dirty="0">
              <a:latin typeface="Calibri" charset="0"/>
              <a:ea typeface="Calibri" charset="0"/>
              <a:cs typeface="Calibri" charset="0"/>
            </a:endParaRPr>
          </a:p>
          <a:p>
            <a:r>
              <a:rPr lang="en-US" dirty="0">
                <a:latin typeface="Calibri" charset="0"/>
                <a:ea typeface="Calibri" charset="0"/>
                <a:cs typeface="Calibri" charset="0"/>
              </a:rPr>
              <a:t>8. The organization considers the potential for fraud in assessing risks to the achievement of objectives.</a:t>
            </a:r>
          </a:p>
          <a:p>
            <a:endParaRPr lang="en-US" dirty="0">
              <a:latin typeface="Calibri" charset="0"/>
              <a:ea typeface="Calibri" charset="0"/>
              <a:cs typeface="Calibri" charset="0"/>
            </a:endParaRPr>
          </a:p>
          <a:p>
            <a:r>
              <a:rPr lang="en-US" dirty="0">
                <a:latin typeface="Calibri" charset="0"/>
                <a:ea typeface="Calibri" charset="0"/>
                <a:cs typeface="Calibri" charset="0"/>
              </a:rPr>
              <a:t>9. The organization identifies and assesses changes that could significantly impact the system of internal control.</a:t>
            </a:r>
          </a:p>
          <a:p>
            <a:pPr>
              <a:lnSpc>
                <a:spcPct val="114000"/>
              </a:lnSpc>
            </a:pPr>
            <a:endParaRPr lang="en-US" dirty="0">
              <a:latin typeface="Calibri" charset="0"/>
              <a:ea typeface="Calibri" charset="0"/>
              <a:cs typeface="Calibri" charset="0"/>
            </a:endParaRPr>
          </a:p>
        </p:txBody>
      </p:sp>
    </p:spTree>
    <p:extLst>
      <p:ext uri="{BB962C8B-B14F-4D97-AF65-F5344CB8AC3E}">
        <p14:creationId xmlns:p14="http://schemas.microsoft.com/office/powerpoint/2010/main" val="977151658"/>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1395</TotalTime>
  <Words>1557</Words>
  <Application>Microsoft Macintosh PowerPoint</Application>
  <PresentationFormat>Widescreen</PresentationFormat>
  <Paragraphs>281</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Gill Sans MT</vt:lpstr>
      <vt:lpstr>Palatino nova Pro Titling</vt:lpstr>
      <vt:lpstr>Wingdings</vt:lpstr>
      <vt:lpstr>Gallery</vt:lpstr>
      <vt:lpstr>COSO / FDICIA / SOX    101   For Boards, audit committees, management teams      David B. Sidon, CPA  -  Kevin W. Nunes Navis Partners LLC, d/b/a The Navis Group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COSO / FDICIA / SOX 101</dc:title>
  <dc:creator>David Sidon</dc:creator>
  <cp:lastModifiedBy>David Sidon</cp:lastModifiedBy>
  <cp:revision>32</cp:revision>
  <dcterms:created xsi:type="dcterms:W3CDTF">2018-03-14T13:43:07Z</dcterms:created>
  <dcterms:modified xsi:type="dcterms:W3CDTF">2019-01-30T17:42:57Z</dcterms:modified>
</cp:coreProperties>
</file>